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7" d="100"/>
          <a:sy n="87" d="100"/>
        </p:scale>
        <p:origin x="384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as Mills" userId="20e546044918b120" providerId="LiveId" clId="{F9DB3AB8-6056-4489-81F6-731A7AF5BBBB}"/>
    <pc:docChg chg="modSld">
      <pc:chgData name="Nicholas Mills" userId="20e546044918b120" providerId="LiveId" clId="{F9DB3AB8-6056-4489-81F6-731A7AF5BBBB}" dt="2026-09-11T21:44:51.751" v="287" actId="403"/>
      <pc:docMkLst>
        <pc:docMk/>
      </pc:docMkLst>
      <pc:sldChg chg="modSp mod">
        <pc:chgData name="Nicholas Mills" userId="20e546044918b120" providerId="LiveId" clId="{F9DB3AB8-6056-4489-81F6-731A7AF5BBBB}" dt="2026-09-10T01:04:45.919" v="6" actId="403"/>
        <pc:sldMkLst>
          <pc:docMk/>
          <pc:sldMk cId="0" sldId="256"/>
        </pc:sldMkLst>
        <pc:spChg chg="mod">
          <ac:chgData name="Nicholas Mills" userId="20e546044918b120" providerId="LiveId" clId="{F9DB3AB8-6056-4489-81F6-731A7AF5BBBB}" dt="2026-09-10T01:04:35.853" v="3" actId="403"/>
          <ac:spMkLst>
            <pc:docMk/>
            <pc:sldMk cId="0" sldId="256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0T01:04:45.919" v="6" actId="403"/>
          <ac:spMkLst>
            <pc:docMk/>
            <pc:sldMk cId="0" sldId="256"/>
            <ac:spMk id="5" creationId="{00000000-0000-0000-0000-000000000000}"/>
          </ac:spMkLst>
        </pc:spChg>
      </pc:sldChg>
      <pc:sldChg chg="modSp mod">
        <pc:chgData name="Nicholas Mills" userId="20e546044918b120" providerId="LiveId" clId="{F9DB3AB8-6056-4489-81F6-731A7AF5BBBB}" dt="2026-09-10T01:05:30.521" v="13" actId="403"/>
        <pc:sldMkLst>
          <pc:docMk/>
          <pc:sldMk cId="0" sldId="257"/>
        </pc:sldMkLst>
        <pc:spChg chg="mod">
          <ac:chgData name="Nicholas Mills" userId="20e546044918b120" providerId="LiveId" clId="{F9DB3AB8-6056-4489-81F6-731A7AF5BBBB}" dt="2026-09-10T01:05:04.762" v="8" actId="403"/>
          <ac:spMkLst>
            <pc:docMk/>
            <pc:sldMk cId="0" sldId="257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0T01:05:30.521" v="13" actId="403"/>
          <ac:graphicFrameMkLst>
            <pc:docMk/>
            <pc:sldMk cId="0" sldId="257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0T01:05:59.249" v="21" actId="255"/>
        <pc:sldMkLst>
          <pc:docMk/>
          <pc:sldMk cId="0" sldId="258"/>
        </pc:sldMkLst>
        <pc:spChg chg="mod">
          <ac:chgData name="Nicholas Mills" userId="20e546044918b120" providerId="LiveId" clId="{F9DB3AB8-6056-4489-81F6-731A7AF5BBBB}" dt="2026-09-10T01:05:59.249" v="21" actId="255"/>
          <ac:spMkLst>
            <pc:docMk/>
            <pc:sldMk cId="0" sldId="258"/>
            <ac:spMk id="5" creationId="{00000000-0000-0000-0000-000000000000}"/>
          </ac:spMkLst>
        </pc:spChg>
      </pc:sldChg>
      <pc:sldChg chg="modSp mod">
        <pc:chgData name="Nicholas Mills" userId="20e546044918b120" providerId="LiveId" clId="{F9DB3AB8-6056-4489-81F6-731A7AF5BBBB}" dt="2026-09-10T01:06:23.963" v="25" actId="255"/>
        <pc:sldMkLst>
          <pc:docMk/>
          <pc:sldMk cId="0" sldId="259"/>
        </pc:sldMkLst>
        <pc:spChg chg="mod">
          <ac:chgData name="Nicholas Mills" userId="20e546044918b120" providerId="LiveId" clId="{F9DB3AB8-6056-4489-81F6-731A7AF5BBBB}" dt="2026-09-10T01:06:11.631" v="24" actId="403"/>
          <ac:spMkLst>
            <pc:docMk/>
            <pc:sldMk cId="0" sldId="259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0T01:06:23.963" v="25" actId="255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0T01:07:09.892" v="33" actId="255"/>
        <pc:sldMkLst>
          <pc:docMk/>
          <pc:sldMk cId="0" sldId="260"/>
        </pc:sldMkLst>
        <pc:spChg chg="mod">
          <ac:chgData name="Nicholas Mills" userId="20e546044918b120" providerId="LiveId" clId="{F9DB3AB8-6056-4489-81F6-731A7AF5BBBB}" dt="2026-09-10T01:06:38.181" v="28" actId="403"/>
          <ac:spMkLst>
            <pc:docMk/>
            <pc:sldMk cId="0" sldId="260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0T01:06:55.218" v="31" actId="255"/>
          <ac:spMkLst>
            <pc:docMk/>
            <pc:sldMk cId="0" sldId="260"/>
            <ac:spMk id="6" creationId="{00000000-0000-0000-0000-000000000000}"/>
          </ac:spMkLst>
        </pc:spChg>
        <pc:graphicFrameChg chg="mod modGraphic">
          <ac:chgData name="Nicholas Mills" userId="20e546044918b120" providerId="LiveId" clId="{F9DB3AB8-6056-4489-81F6-731A7AF5BBBB}" dt="2026-09-10T01:07:09.892" v="33" actId="255"/>
          <ac:graphicFrameMkLst>
            <pc:docMk/>
            <pc:sldMk cId="0" sldId="260"/>
            <ac:graphicFrameMk id="7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0T01:07:49.309" v="46" actId="1076"/>
        <pc:sldMkLst>
          <pc:docMk/>
          <pc:sldMk cId="0" sldId="261"/>
        </pc:sldMkLst>
        <pc:spChg chg="mod">
          <ac:chgData name="Nicholas Mills" userId="20e546044918b120" providerId="LiveId" clId="{F9DB3AB8-6056-4489-81F6-731A7AF5BBBB}" dt="2026-09-10T01:07:20.805" v="37" actId="403"/>
          <ac:spMkLst>
            <pc:docMk/>
            <pc:sldMk cId="0" sldId="261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0T01:07:49.309" v="46" actId="1076"/>
          <ac:spMkLst>
            <pc:docMk/>
            <pc:sldMk cId="0" sldId="261"/>
            <ac:spMk id="7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0T01:07:36.174" v="43" actId="403"/>
          <ac:graphicFrameMkLst>
            <pc:docMk/>
            <pc:sldMk cId="0" sldId="261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0T01:08:46.986" v="56" actId="20577"/>
        <pc:sldMkLst>
          <pc:docMk/>
          <pc:sldMk cId="0" sldId="262"/>
        </pc:sldMkLst>
        <pc:spChg chg="mod">
          <ac:chgData name="Nicholas Mills" userId="20e546044918b120" providerId="LiveId" clId="{F9DB3AB8-6056-4489-81F6-731A7AF5BBBB}" dt="2026-09-10T01:08:06.393" v="47" actId="255"/>
          <ac:spMkLst>
            <pc:docMk/>
            <pc:sldMk cId="0" sldId="262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0T01:08:46.986" v="56" actId="20577"/>
          <ac:spMkLst>
            <pc:docMk/>
            <pc:sldMk cId="0" sldId="262"/>
            <ac:spMk id="6" creationId="{00000000-0000-0000-0000-000000000000}"/>
          </ac:spMkLst>
        </pc:spChg>
      </pc:sldChg>
      <pc:sldChg chg="modSp mod">
        <pc:chgData name="Nicholas Mills" userId="20e546044918b120" providerId="LiveId" clId="{F9DB3AB8-6056-4489-81F6-731A7AF5BBBB}" dt="2026-09-10T01:09:00.665" v="57" actId="255"/>
        <pc:sldMkLst>
          <pc:docMk/>
          <pc:sldMk cId="0" sldId="263"/>
        </pc:sldMkLst>
        <pc:spChg chg="mod">
          <ac:chgData name="Nicholas Mills" userId="20e546044918b120" providerId="LiveId" clId="{F9DB3AB8-6056-4489-81F6-731A7AF5BBBB}" dt="2026-09-10T01:09:00.665" v="57" actId="255"/>
          <ac:spMkLst>
            <pc:docMk/>
            <pc:sldMk cId="0" sldId="263"/>
            <ac:spMk id="5" creationId="{00000000-0000-0000-0000-000000000000}"/>
          </ac:spMkLst>
        </pc:spChg>
      </pc:sldChg>
      <pc:sldChg chg="modSp mod">
        <pc:chgData name="Nicholas Mills" userId="20e546044918b120" providerId="LiveId" clId="{F9DB3AB8-6056-4489-81F6-731A7AF5BBBB}" dt="2026-09-10T01:12:44.026" v="63" actId="403"/>
        <pc:sldMkLst>
          <pc:docMk/>
          <pc:sldMk cId="0" sldId="264"/>
        </pc:sldMkLst>
        <pc:spChg chg="mod">
          <ac:chgData name="Nicholas Mills" userId="20e546044918b120" providerId="LiveId" clId="{F9DB3AB8-6056-4489-81F6-731A7AF5BBBB}" dt="2026-09-10T01:10:19.126" v="58" actId="255"/>
          <ac:spMkLst>
            <pc:docMk/>
            <pc:sldMk cId="0" sldId="264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0T01:12:44.026" v="63" actId="403"/>
          <ac:graphicFrameMkLst>
            <pc:docMk/>
            <pc:sldMk cId="0" sldId="264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0T01:14:30.802" v="85" actId="255"/>
        <pc:sldMkLst>
          <pc:docMk/>
          <pc:sldMk cId="0" sldId="265"/>
        </pc:sldMkLst>
        <pc:spChg chg="mod">
          <ac:chgData name="Nicholas Mills" userId="20e546044918b120" providerId="LiveId" clId="{F9DB3AB8-6056-4489-81F6-731A7AF5BBBB}" dt="2026-09-10T01:13:09.727" v="72" actId="403"/>
          <ac:spMkLst>
            <pc:docMk/>
            <pc:sldMk cId="0" sldId="265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0T01:13:54.849" v="81" actId="255"/>
          <ac:spMkLst>
            <pc:docMk/>
            <pc:sldMk cId="0" sldId="265"/>
            <ac:spMk id="6" creationId="{00000000-0000-0000-0000-000000000000}"/>
          </ac:spMkLst>
        </pc:spChg>
        <pc:graphicFrameChg chg="mod modGraphic">
          <ac:chgData name="Nicholas Mills" userId="20e546044918b120" providerId="LiveId" clId="{F9DB3AB8-6056-4489-81F6-731A7AF5BBBB}" dt="2026-09-10T01:14:30.802" v="85" actId="255"/>
          <ac:graphicFrameMkLst>
            <pc:docMk/>
            <pc:sldMk cId="0" sldId="265"/>
            <ac:graphicFrameMk id="7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0T01:16:58.341" v="101" actId="255"/>
        <pc:sldMkLst>
          <pc:docMk/>
          <pc:sldMk cId="0" sldId="266"/>
        </pc:sldMkLst>
        <pc:spChg chg="mod">
          <ac:chgData name="Nicholas Mills" userId="20e546044918b120" providerId="LiveId" clId="{F9DB3AB8-6056-4489-81F6-731A7AF5BBBB}" dt="2026-09-10T01:16:34.911" v="100" actId="403"/>
          <ac:spMkLst>
            <pc:docMk/>
            <pc:sldMk cId="0" sldId="266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0T01:16:58.341" v="101" actId="255"/>
          <ac:graphicFrameMkLst>
            <pc:docMk/>
            <pc:sldMk cId="0" sldId="266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0T01:17:42.539" v="107" actId="255"/>
        <pc:sldMkLst>
          <pc:docMk/>
          <pc:sldMk cId="0" sldId="267"/>
        </pc:sldMkLst>
        <pc:spChg chg="mod">
          <ac:chgData name="Nicholas Mills" userId="20e546044918b120" providerId="LiveId" clId="{F9DB3AB8-6056-4489-81F6-731A7AF5BBBB}" dt="2026-09-10T01:17:19.173" v="102" actId="403"/>
          <ac:spMkLst>
            <pc:docMk/>
            <pc:sldMk cId="0" sldId="267"/>
            <ac:spMk id="3" creationId="{00000000-0000-0000-0000-000000000000}"/>
          </ac:spMkLst>
        </pc:spChg>
        <pc:spChg chg="mod">
          <ac:chgData name="Nicholas Mills" userId="20e546044918b120" providerId="LiveId" clId="{F9DB3AB8-6056-4489-81F6-731A7AF5BBBB}" dt="2026-09-10T01:17:27.464" v="106" actId="403"/>
          <ac:spMkLst>
            <pc:docMk/>
            <pc:sldMk cId="0" sldId="267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0T01:17:42.539" v="107" actId="255"/>
          <ac:spMkLst>
            <pc:docMk/>
            <pc:sldMk cId="0" sldId="267"/>
            <ac:spMk id="6" creationId="{00000000-0000-0000-0000-000000000000}"/>
          </ac:spMkLst>
        </pc:spChg>
      </pc:sldChg>
      <pc:sldChg chg="modSp mod">
        <pc:chgData name="Nicholas Mills" userId="20e546044918b120" providerId="LiveId" clId="{F9DB3AB8-6056-4489-81F6-731A7AF5BBBB}" dt="2026-09-10T01:18:11.737" v="109" actId="255"/>
        <pc:sldMkLst>
          <pc:docMk/>
          <pc:sldMk cId="0" sldId="268"/>
        </pc:sldMkLst>
        <pc:spChg chg="mod">
          <ac:chgData name="Nicholas Mills" userId="20e546044918b120" providerId="LiveId" clId="{F9DB3AB8-6056-4489-81F6-731A7AF5BBBB}" dt="2026-09-10T01:17:56.919" v="108" actId="255"/>
          <ac:spMkLst>
            <pc:docMk/>
            <pc:sldMk cId="0" sldId="268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0T01:18:11.737" v="109" actId="255"/>
          <ac:graphicFrameMkLst>
            <pc:docMk/>
            <pc:sldMk cId="0" sldId="268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34:45.487" v="116" actId="255"/>
        <pc:sldMkLst>
          <pc:docMk/>
          <pc:sldMk cId="0" sldId="269"/>
        </pc:sldMkLst>
        <pc:spChg chg="mod">
          <ac:chgData name="Nicholas Mills" userId="20e546044918b120" providerId="LiveId" clId="{F9DB3AB8-6056-4489-81F6-731A7AF5BBBB}" dt="2026-09-11T21:34:45.487" v="116" actId="255"/>
          <ac:spMkLst>
            <pc:docMk/>
            <pc:sldMk cId="0" sldId="269"/>
            <ac:spMk id="5" creationId="{00000000-0000-0000-0000-000000000000}"/>
          </ac:spMkLst>
        </pc:spChg>
      </pc:sldChg>
      <pc:sldChg chg="modSp mod">
        <pc:chgData name="Nicholas Mills" userId="20e546044918b120" providerId="LiveId" clId="{F9DB3AB8-6056-4489-81F6-731A7AF5BBBB}" dt="2026-09-11T21:35:17.888" v="124" actId="403"/>
        <pc:sldMkLst>
          <pc:docMk/>
          <pc:sldMk cId="0" sldId="270"/>
        </pc:sldMkLst>
        <pc:spChg chg="mod">
          <ac:chgData name="Nicholas Mills" userId="20e546044918b120" providerId="LiveId" clId="{F9DB3AB8-6056-4489-81F6-731A7AF5BBBB}" dt="2026-09-11T21:34:56.654" v="119" actId="403"/>
          <ac:spMkLst>
            <pc:docMk/>
            <pc:sldMk cId="0" sldId="270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35:17.888" v="124" actId="403"/>
          <ac:graphicFrameMkLst>
            <pc:docMk/>
            <pc:sldMk cId="0" sldId="270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36:16.483" v="139" actId="255"/>
        <pc:sldMkLst>
          <pc:docMk/>
          <pc:sldMk cId="0" sldId="271"/>
        </pc:sldMkLst>
        <pc:spChg chg="mod">
          <ac:chgData name="Nicholas Mills" userId="20e546044918b120" providerId="LiveId" clId="{F9DB3AB8-6056-4489-81F6-731A7AF5BBBB}" dt="2026-09-11T21:35:27.799" v="127" actId="403"/>
          <ac:spMkLst>
            <pc:docMk/>
            <pc:sldMk cId="0" sldId="271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1T21:36:16.483" v="139" actId="255"/>
          <ac:spMkLst>
            <pc:docMk/>
            <pc:sldMk cId="0" sldId="271"/>
            <ac:spMk id="7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35:37.220" v="130" actId="403"/>
          <ac:graphicFrameMkLst>
            <pc:docMk/>
            <pc:sldMk cId="0" sldId="271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36:54.579" v="157" actId="403"/>
        <pc:sldMkLst>
          <pc:docMk/>
          <pc:sldMk cId="0" sldId="272"/>
        </pc:sldMkLst>
        <pc:spChg chg="mod">
          <ac:chgData name="Nicholas Mills" userId="20e546044918b120" providerId="LiveId" clId="{F9DB3AB8-6056-4489-81F6-731A7AF5BBBB}" dt="2026-09-11T21:36:29.633" v="148" actId="403"/>
          <ac:spMkLst>
            <pc:docMk/>
            <pc:sldMk cId="0" sldId="272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1T21:36:54.579" v="157" actId="403"/>
          <ac:spMkLst>
            <pc:docMk/>
            <pc:sldMk cId="0" sldId="272"/>
            <ac:spMk id="7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36:37.262" v="152" actId="403"/>
          <ac:graphicFrameMkLst>
            <pc:docMk/>
            <pc:sldMk cId="0" sldId="272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37:21.644" v="163" actId="255"/>
        <pc:sldMkLst>
          <pc:docMk/>
          <pc:sldMk cId="0" sldId="273"/>
        </pc:sldMkLst>
        <pc:spChg chg="mod">
          <ac:chgData name="Nicholas Mills" userId="20e546044918b120" providerId="LiveId" clId="{F9DB3AB8-6056-4489-81F6-731A7AF5BBBB}" dt="2026-09-11T21:37:10.474" v="162" actId="404"/>
          <ac:spMkLst>
            <pc:docMk/>
            <pc:sldMk cId="0" sldId="273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37:21.644" v="163" actId="255"/>
          <ac:graphicFrameMkLst>
            <pc:docMk/>
            <pc:sldMk cId="0" sldId="273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37:43.054" v="168" actId="255"/>
        <pc:sldMkLst>
          <pc:docMk/>
          <pc:sldMk cId="0" sldId="274"/>
        </pc:sldMkLst>
        <pc:spChg chg="mod">
          <ac:chgData name="Nicholas Mills" userId="20e546044918b120" providerId="LiveId" clId="{F9DB3AB8-6056-4489-81F6-731A7AF5BBBB}" dt="2026-09-11T21:37:43.054" v="168" actId="255"/>
          <ac:spMkLst>
            <pc:docMk/>
            <pc:sldMk cId="0" sldId="274"/>
            <ac:spMk id="5" creationId="{00000000-0000-0000-0000-000000000000}"/>
          </ac:spMkLst>
        </pc:spChg>
      </pc:sldChg>
      <pc:sldChg chg="modSp mod">
        <pc:chgData name="Nicholas Mills" userId="20e546044918b120" providerId="LiveId" clId="{F9DB3AB8-6056-4489-81F6-731A7AF5BBBB}" dt="2026-09-11T21:38:17.594" v="176" actId="255"/>
        <pc:sldMkLst>
          <pc:docMk/>
          <pc:sldMk cId="0" sldId="275"/>
        </pc:sldMkLst>
        <pc:spChg chg="mod">
          <ac:chgData name="Nicholas Mills" userId="20e546044918b120" providerId="LiveId" clId="{F9DB3AB8-6056-4489-81F6-731A7AF5BBBB}" dt="2026-09-11T21:37:55.958" v="172" actId="403"/>
          <ac:spMkLst>
            <pc:docMk/>
            <pc:sldMk cId="0" sldId="275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1T21:38:17.594" v="176" actId="255"/>
          <ac:spMkLst>
            <pc:docMk/>
            <pc:sldMk cId="0" sldId="275"/>
            <ac:spMk id="7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38:03.613" v="175" actId="403"/>
          <ac:graphicFrameMkLst>
            <pc:docMk/>
            <pc:sldMk cId="0" sldId="275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38:39.740" v="189" actId="404"/>
        <pc:sldMkLst>
          <pc:docMk/>
          <pc:sldMk cId="0" sldId="276"/>
        </pc:sldMkLst>
        <pc:spChg chg="mod">
          <ac:chgData name="Nicholas Mills" userId="20e546044918b120" providerId="LiveId" clId="{F9DB3AB8-6056-4489-81F6-731A7AF5BBBB}" dt="2026-09-11T21:38:29.387" v="180" actId="403"/>
          <ac:spMkLst>
            <pc:docMk/>
            <pc:sldMk cId="0" sldId="276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38:39.740" v="189" actId="404"/>
          <ac:graphicFrameMkLst>
            <pc:docMk/>
            <pc:sldMk cId="0" sldId="276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39:09.956" v="202" actId="403"/>
        <pc:sldMkLst>
          <pc:docMk/>
          <pc:sldMk cId="0" sldId="277"/>
        </pc:sldMkLst>
        <pc:spChg chg="mod">
          <ac:chgData name="Nicholas Mills" userId="20e546044918b120" providerId="LiveId" clId="{F9DB3AB8-6056-4489-81F6-731A7AF5BBBB}" dt="2026-09-11T21:38:53.862" v="193" actId="403"/>
          <ac:spMkLst>
            <pc:docMk/>
            <pc:sldMk cId="0" sldId="277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1T21:39:09.956" v="202" actId="403"/>
          <ac:spMkLst>
            <pc:docMk/>
            <pc:sldMk cId="0" sldId="277"/>
            <ac:spMk id="7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39:01.827" v="199" actId="404"/>
          <ac:graphicFrameMkLst>
            <pc:docMk/>
            <pc:sldMk cId="0" sldId="277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39:57.729" v="212" actId="255"/>
        <pc:sldMkLst>
          <pc:docMk/>
          <pc:sldMk cId="0" sldId="278"/>
        </pc:sldMkLst>
        <pc:spChg chg="mod">
          <ac:chgData name="Nicholas Mills" userId="20e546044918b120" providerId="LiveId" clId="{F9DB3AB8-6056-4489-81F6-731A7AF5BBBB}" dt="2026-09-11T21:39:57.729" v="212" actId="255"/>
          <ac:spMkLst>
            <pc:docMk/>
            <pc:sldMk cId="0" sldId="278"/>
            <ac:spMk id="5" creationId="{00000000-0000-0000-0000-000000000000}"/>
          </ac:spMkLst>
        </pc:spChg>
      </pc:sldChg>
      <pc:sldChg chg="modSp mod">
        <pc:chgData name="Nicholas Mills" userId="20e546044918b120" providerId="LiveId" clId="{F9DB3AB8-6056-4489-81F6-731A7AF5BBBB}" dt="2026-09-11T21:42:01.573" v="217" actId="1076"/>
        <pc:sldMkLst>
          <pc:docMk/>
          <pc:sldMk cId="0" sldId="279"/>
        </pc:sldMkLst>
        <pc:spChg chg="mod">
          <ac:chgData name="Nicholas Mills" userId="20e546044918b120" providerId="LiveId" clId="{F9DB3AB8-6056-4489-81F6-731A7AF5BBBB}" dt="2026-09-11T21:41:39.981" v="215" actId="403"/>
          <ac:spMkLst>
            <pc:docMk/>
            <pc:sldMk cId="0" sldId="279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1T21:42:01.573" v="217" actId="1076"/>
          <ac:spMkLst>
            <pc:docMk/>
            <pc:sldMk cId="0" sldId="279"/>
            <ac:spMk id="7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41:54.956" v="216" actId="255"/>
          <ac:graphicFrameMkLst>
            <pc:docMk/>
            <pc:sldMk cId="0" sldId="279"/>
            <ac:graphicFrameMk id="6" creationId="{00000000-0000-0000-0000-000000000000}"/>
          </ac:graphicFrameMkLst>
        </pc:graphicFrameChg>
      </pc:sldChg>
      <pc:sldChg chg="delSp modSp mod">
        <pc:chgData name="Nicholas Mills" userId="20e546044918b120" providerId="LiveId" clId="{F9DB3AB8-6056-4489-81F6-731A7AF5BBBB}" dt="2026-09-11T21:42:40.025" v="228"/>
        <pc:sldMkLst>
          <pc:docMk/>
          <pc:sldMk cId="0" sldId="280"/>
        </pc:sldMkLst>
        <pc:spChg chg="mod">
          <ac:chgData name="Nicholas Mills" userId="20e546044918b120" providerId="LiveId" clId="{F9DB3AB8-6056-4489-81F6-731A7AF5BBBB}" dt="2026-09-11T21:42:13.275" v="221" actId="403"/>
          <ac:spMkLst>
            <pc:docMk/>
            <pc:sldMk cId="0" sldId="280"/>
            <ac:spMk id="4" creationId="{00000000-0000-0000-0000-000000000000}"/>
          </ac:spMkLst>
        </pc:spChg>
        <pc:spChg chg="del mod">
          <ac:chgData name="Nicholas Mills" userId="20e546044918b120" providerId="LiveId" clId="{F9DB3AB8-6056-4489-81F6-731A7AF5BBBB}" dt="2026-09-11T21:42:40.025" v="228"/>
          <ac:spMkLst>
            <pc:docMk/>
            <pc:sldMk cId="0" sldId="280"/>
            <ac:spMk id="7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42:24.276" v="225" actId="403"/>
          <ac:graphicFrameMkLst>
            <pc:docMk/>
            <pc:sldMk cId="0" sldId="280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43:07.318" v="247" actId="403"/>
        <pc:sldMkLst>
          <pc:docMk/>
          <pc:sldMk cId="0" sldId="281"/>
        </pc:sldMkLst>
        <pc:spChg chg="mod">
          <ac:chgData name="Nicholas Mills" userId="20e546044918b120" providerId="LiveId" clId="{F9DB3AB8-6056-4489-81F6-731A7AF5BBBB}" dt="2026-09-11T21:42:53.180" v="242" actId="403"/>
          <ac:spMkLst>
            <pc:docMk/>
            <pc:sldMk cId="0" sldId="281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43:07.318" v="247" actId="403"/>
          <ac:graphicFrameMkLst>
            <pc:docMk/>
            <pc:sldMk cId="0" sldId="281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43:35.715" v="260" actId="403"/>
        <pc:sldMkLst>
          <pc:docMk/>
          <pc:sldMk cId="0" sldId="282"/>
        </pc:sldMkLst>
        <pc:spChg chg="mod">
          <ac:chgData name="Nicholas Mills" userId="20e546044918b120" providerId="LiveId" clId="{F9DB3AB8-6056-4489-81F6-731A7AF5BBBB}" dt="2026-09-11T21:43:15.748" v="251" actId="403"/>
          <ac:spMkLst>
            <pc:docMk/>
            <pc:sldMk cId="0" sldId="282"/>
            <ac:spMk id="4" creationId="{00000000-0000-0000-0000-000000000000}"/>
          </ac:spMkLst>
        </pc:spChg>
        <pc:graphicFrameChg chg="modGraphic">
          <ac:chgData name="Nicholas Mills" userId="20e546044918b120" providerId="LiveId" clId="{F9DB3AB8-6056-4489-81F6-731A7AF5BBBB}" dt="2026-09-11T21:43:35.715" v="260" actId="403"/>
          <ac:graphicFrameMkLst>
            <pc:docMk/>
            <pc:sldMk cId="0" sldId="282"/>
            <ac:graphicFrameMk id="6" creationId="{00000000-0000-0000-0000-000000000000}"/>
          </ac:graphicFrameMkLst>
        </pc:graphicFrameChg>
      </pc:sldChg>
      <pc:sldChg chg="modSp mod">
        <pc:chgData name="Nicholas Mills" userId="20e546044918b120" providerId="LiveId" clId="{F9DB3AB8-6056-4489-81F6-731A7AF5BBBB}" dt="2026-09-11T21:44:51.751" v="287" actId="403"/>
        <pc:sldMkLst>
          <pc:docMk/>
          <pc:sldMk cId="0" sldId="283"/>
        </pc:sldMkLst>
        <pc:spChg chg="mod">
          <ac:chgData name="Nicholas Mills" userId="20e546044918b120" providerId="LiveId" clId="{F9DB3AB8-6056-4489-81F6-731A7AF5BBBB}" dt="2026-09-11T21:44:27.605" v="283" actId="1036"/>
          <ac:spMkLst>
            <pc:docMk/>
            <pc:sldMk cId="0" sldId="283"/>
            <ac:spMk id="4" creationId="{00000000-0000-0000-0000-000000000000}"/>
          </ac:spMkLst>
        </pc:spChg>
        <pc:spChg chg="mod">
          <ac:chgData name="Nicholas Mills" userId="20e546044918b120" providerId="LiveId" clId="{F9DB3AB8-6056-4489-81F6-731A7AF5BBBB}" dt="2026-09-11T21:44:36.540" v="285" actId="403"/>
          <ac:spMkLst>
            <pc:docMk/>
            <pc:sldMk cId="0" sldId="283"/>
            <ac:spMk id="6" creationId="{00000000-0000-0000-0000-000000000000}"/>
          </ac:spMkLst>
        </pc:spChg>
        <pc:spChg chg="mod">
          <ac:chgData name="Nicholas Mills" userId="20e546044918b120" providerId="LiveId" clId="{F9DB3AB8-6056-4489-81F6-731A7AF5BBBB}" dt="2026-09-11T21:44:51.751" v="287" actId="403"/>
          <ac:spMkLst>
            <pc:docMk/>
            <pc:sldMk cId="0" sldId="283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6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03520"/>
            <a:ext cx="12191695" cy="1554480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4872937" cy="14157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900" b="1">
                <a:solidFill>
                  <a:srgbClr val="FFFFFF"/>
                </a:solidFill>
              </a:defRPr>
            </a:pPr>
            <a:r>
              <a:rPr sz="3200" dirty="0"/>
              <a:t>Northern Division</a:t>
            </a:r>
            <a:r>
              <a:rPr lang="en-US" sz="3200" dirty="0"/>
              <a:t>’s</a:t>
            </a:r>
            <a:br>
              <a:rPr dirty="0"/>
            </a:br>
            <a:r>
              <a:rPr sz="5400" dirty="0"/>
              <a:t>Senior </a:t>
            </a:r>
            <a:r>
              <a:rPr lang="en-US" sz="5400" dirty="0"/>
              <a:t>Taskforce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3063240"/>
            <a:ext cx="544020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FFFFF"/>
                </a:solidFill>
              </a:defRPr>
            </a:pPr>
            <a:r>
              <a:rPr sz="2800" dirty="0"/>
              <a:t>Senior Taskforce Board 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4213836"/>
            <a:ext cx="8242000" cy="18004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FFFFFF"/>
                </a:solidFill>
              </a:defRPr>
            </a:pPr>
            <a:r>
              <a:rPr sz="1600" dirty="0"/>
              <a:t>Chair: Nicholas Mills</a:t>
            </a:r>
            <a:endParaRPr lang="en-US" sz="1600" dirty="0"/>
          </a:p>
          <a:p>
            <a:pPr>
              <a:defRPr sz="1500">
                <a:solidFill>
                  <a:srgbClr val="FFFFFF"/>
                </a:solidFill>
              </a:defRPr>
            </a:pPr>
            <a:endParaRPr lang="en-US" sz="1600" dirty="0"/>
          </a:p>
          <a:p>
            <a:pPr>
              <a:defRPr sz="1500">
                <a:solidFill>
                  <a:srgbClr val="FFFFFF"/>
                </a:solidFill>
              </a:defRPr>
            </a:pPr>
            <a:r>
              <a:rPr lang="en-US" sz="1600" dirty="0"/>
              <a:t>Sub-leads: Stan Sneath, Christy </a:t>
            </a:r>
            <a:r>
              <a:rPr lang="en-US" sz="1600" dirty="0" err="1"/>
              <a:t>Lohof</a:t>
            </a:r>
            <a:r>
              <a:rPr lang="en-US" sz="1600" dirty="0"/>
              <a:t>, Jeff Azure, </a:t>
            </a:r>
          </a:p>
          <a:p>
            <a:pPr>
              <a:defRPr sz="1500">
                <a:solidFill>
                  <a:srgbClr val="FFFFFF"/>
                </a:solidFill>
              </a:defRPr>
            </a:pPr>
            <a:r>
              <a:rPr lang="en-US" sz="1600" dirty="0"/>
              <a:t>Brian Beattie, Trevor Motley &amp; Dan Schafer</a:t>
            </a:r>
          </a:p>
          <a:p>
            <a:pPr>
              <a:defRPr sz="1500">
                <a:solidFill>
                  <a:srgbClr val="FFFFFF"/>
                </a:solidFill>
              </a:defRPr>
            </a:pPr>
            <a:endParaRPr lang="en-US" sz="1600" dirty="0"/>
          </a:p>
          <a:p>
            <a:pPr>
              <a:defRPr sz="1500">
                <a:solidFill>
                  <a:srgbClr val="FFFFFF"/>
                </a:solidFill>
              </a:defRPr>
            </a:pPr>
            <a:r>
              <a:rPr lang="en-US" sz="1600" dirty="0"/>
              <a:t>Members: Allan Rabbitt, Steve Markwardt, John Fradette, Jeff Motley, Paul Plourde, Seth Larson, </a:t>
            </a:r>
          </a:p>
          <a:p>
            <a:pPr>
              <a:defRPr sz="1500">
                <a:solidFill>
                  <a:srgbClr val="FFFFFF"/>
                </a:solidFill>
              </a:defRPr>
            </a:pPr>
            <a:r>
              <a:rPr lang="en-US" sz="1600" dirty="0"/>
              <a:t>Toni Ilgen, Colleen Finch, Karl Uhlig &amp; Michael Marlow</a:t>
            </a:r>
            <a:endParaRPr sz="1600" dirty="0"/>
          </a:p>
        </p:txBody>
      </p:sp>
      <p:pic>
        <p:nvPicPr>
          <p:cNvPr id="6" name="Picture 5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016" y="731520"/>
            <a:ext cx="4078224" cy="40782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rPr dirty="0"/>
              <a:t>TASKFORCE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Senior Taskforce: Subcommittee Workstreams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771288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200" dirty="0"/>
              <a:t>Focused workstreams address candidate pathway, instructional quality, evaluation consistency, access, and sustainability.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972444"/>
              </p:ext>
            </p:extLst>
          </p:nvPr>
        </p:nvGraphicFramePr>
        <p:xfrm>
          <a:off x="502920" y="1572768"/>
          <a:ext cx="1115568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>
                        <a:defRPr sz="103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 dirty="0"/>
                        <a:t>Subcommittee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/>
                        <a:t>Primary Charge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/>
                        <a:t>Intended Deliverable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 dirty="0"/>
                        <a:t>OET Standards and Expectations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Candidate vetting, Senior standards, candidate training, and evaluation structure.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Clear readiness process, standards, and developmental framework.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OET Instructor &amp; Evaluator Committee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Senior instructor/evaluator development, calibration, and feedback tools.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Qualified, consistent instructional and evaluation corps.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OEC Integration Committee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Two-year local OEC development and independent on-site validation.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Locally delivered pathway with credible evaluation.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Budget and Project Costs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Host-site capacity, regional delivery assumptions, and financial sustainability.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Pilot-informed multi-year cost model.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Technology Tools and Infrastructure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Shared learning resources, collaboration platform, and affordable video analysis.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30">
                          <a:solidFill>
                            <a:srgbClr val="222B36"/>
                          </a:solidFill>
                        </a:defRPr>
                      </a:pPr>
                      <a:r>
                        <a:rPr sz="1600" dirty="0"/>
                        <a:t>Scalable digital resource and learning infrastructure.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6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21808"/>
            <a:ext cx="12191695" cy="1536192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85800" y="685800"/>
            <a:ext cx="987552" cy="987552"/>
          </a:xfrm>
          <a:prstGeom prst="ellipse">
            <a:avLst/>
          </a:prstGeom>
          <a:solidFill>
            <a:srgbClr val="E7B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0A264E"/>
                </a:solidFill>
              </a:defRPr>
            </a:pPr>
            <a: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93392"/>
            <a:ext cx="8778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300" b="1">
                <a:solidFill>
                  <a:srgbClr val="FFFFFF"/>
                </a:solidFill>
              </a:defRPr>
            </a:pPr>
            <a:r>
              <a:t>OET Standards and Expectations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063240"/>
            <a:ext cx="92720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>
                <a:solidFill>
                  <a:srgbClr val="FFFFFF"/>
                </a:solidFill>
              </a:defRPr>
            </a:pPr>
            <a:r>
              <a:rPr sz="2000" dirty="0"/>
              <a:t>Candidate vetting, clear Senior standards, training before testing, and developmental evaluation.</a:t>
            </a:r>
          </a:p>
        </p:txBody>
      </p:sp>
      <p:pic>
        <p:nvPicPr>
          <p:cNvPr id="6" name="Picture 5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0" y="640080"/>
            <a:ext cx="1691640" cy="16916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COMMITTEE REPORT-OUT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OET Standards and Expectations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884562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400" dirty="0"/>
              <a:t>Ensure candidates understand the Senior standard, receive adequate preparation, and arrive ready for final evaluation.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865466"/>
              </p:ext>
            </p:extLst>
          </p:nvPr>
        </p:nvGraphicFramePr>
        <p:xfrm>
          <a:off x="502920" y="1572768"/>
          <a:ext cx="109728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3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6611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Focus Area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Committee Recommendation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Candidate vetting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Strengthen entry screening so candidates presenting for final evaluation have a reasonable likelihood of success.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Readiness assessment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Use a qualified Northern Division Senior Instructor, Trainer Evaluator, or Instructor Trainer to assess prospective candidates.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Candidate preparation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Provide Senior-level training through home patrols and regional or Division events.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Standard clarity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Make expectations explicit for skiing/riding, toboggan handling, equipment carry, decision-making, route selection, and communication.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Pre-Senior development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Use a hybrid instructional/evaluative model rather than solely a formal test-oriented format.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61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Feedback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Provide comprehensive feedback to every candidate, whether passing or requiring further development.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OET STANDARDS AND EXPECTATIONS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Candidate Vetting: Readiness Before Final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8453340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400" dirty="0"/>
              <a:t>Final evaluation should confirm readiness—not be a candidate’s first meaningful exposure to Senior expectations.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607040" cy="1377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50">
                <a:solidFill>
                  <a:srgbClr val="222B36"/>
                </a:solidFill>
              </a:defRPr>
            </a:pPr>
            <a:r>
              <a:rPr dirty="0"/>
              <a:t>Patrol director endorsement initiates interest in the Senior track.</a:t>
            </a:r>
          </a:p>
          <a:p>
            <a:pPr>
              <a:spcAft>
                <a:spcPts val="800"/>
              </a:spcAft>
              <a:defRPr sz="1550">
                <a:solidFill>
                  <a:srgbClr val="222B36"/>
                </a:solidFill>
              </a:defRPr>
            </a:pPr>
            <a:r>
              <a:rPr dirty="0"/>
              <a:t>Qualified readiness assessment determines whether skiing/riding and toboggan skills make Senior OET success likely.</a:t>
            </a:r>
          </a:p>
          <a:p>
            <a:pPr>
              <a:spcAft>
                <a:spcPts val="800"/>
              </a:spcAft>
              <a:defRPr sz="1550">
                <a:solidFill>
                  <a:srgbClr val="222B36"/>
                </a:solidFill>
              </a:defRPr>
            </a:pPr>
            <a:r>
              <a:rPr dirty="0"/>
              <a:t>Targeted local, regional, or Division development addresses identified technical and decision-making gaps.</a:t>
            </a:r>
          </a:p>
          <a:p>
            <a:pPr>
              <a:spcAft>
                <a:spcPts val="800"/>
              </a:spcAft>
              <a:defRPr sz="1550">
                <a:solidFill>
                  <a:srgbClr val="222B36"/>
                </a:solidFill>
              </a:defRPr>
            </a:pPr>
            <a:r>
              <a:rPr dirty="0"/>
              <a:t>Final Senior OET evaluation occurs once the candidate demonstrates sufficient preparation and readiness.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309781"/>
              </p:ext>
            </p:extLst>
          </p:nvPr>
        </p:nvGraphicFramePr>
        <p:xfrm>
          <a:off x="502920" y="3192384"/>
          <a:ext cx="10972800" cy="2687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802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/>
                        <a:t>Readiness option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/>
                        <a:t>Description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80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Home-hill observation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Candidate performs the home mountain Basic ski/toboggan test while a qualified Division representative assesses Senior-level potential.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80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Evaluator sponsorship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A recognized Senior Evaluator sponsors and attests to readiness for the Senior process.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80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Prospective Senior track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600" dirty="0"/>
                        <a:t>A Powder Rendezvous development track provides readiness feedback and specific development priorities.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OET STANDARDS AND EXPECTATIONS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Senior OET Standards: What Candidates Must Demonstrate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717991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Safety is the first protocol; any participant should immediately raise safety concerns.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717710"/>
              </p:ext>
            </p:extLst>
          </p:nvPr>
        </p:nvGraphicFramePr>
        <p:xfrm>
          <a:off x="502920" y="1572768"/>
          <a:ext cx="10972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defRPr sz="112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Assessment Domain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2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Senior-Level Expectation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Skiing / snowboarding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Controlled linked turns across short, medium, and long radii; balance, stability, speed control, adaptability in moguls/mixed terrain, and equipment carry.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Alpine toboggan handling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Competent handles and tail-rope performance: body mechanics, edge control, speed management, route selection, transitions, communication, and rope/chain management.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Decision-making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Sound judgment that protects handlers, passengers, and public; tactical route selection; control of speed/direction; and effective communication.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0352" y="4749394"/>
            <a:ext cx="106070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20">
                <a:solidFill>
                  <a:srgbClr val="222B36"/>
                </a:solidFill>
              </a:defRPr>
            </a:pPr>
            <a:r>
              <a:rPr sz="1600" dirty="0"/>
              <a:t>Use task-based, decision/problem-solving, or combined formats.</a:t>
            </a:r>
          </a:p>
          <a:p>
            <a:pPr>
              <a:spcAft>
                <a:spcPts val="800"/>
              </a:spcAft>
              <a:defRPr sz="1320">
                <a:solidFill>
                  <a:srgbClr val="222B36"/>
                </a:solidFill>
              </a:defRPr>
            </a:pPr>
            <a:r>
              <a:rPr sz="1600" dirty="0"/>
              <a:t>Use three or more evaluators for each assessed skill area.</a:t>
            </a:r>
          </a:p>
          <a:p>
            <a:pPr>
              <a:spcAft>
                <a:spcPts val="800"/>
              </a:spcAft>
              <a:defRPr sz="1320">
                <a:solidFill>
                  <a:srgbClr val="222B36"/>
                </a:solidFill>
              </a:defRPr>
            </a:pPr>
            <a:r>
              <a:rPr sz="1600" dirty="0"/>
              <a:t>Use appropriate difficult terrain and varied snow conditions when available.</a:t>
            </a:r>
          </a:p>
          <a:p>
            <a:pPr>
              <a:spcAft>
                <a:spcPts val="800"/>
              </a:spcAft>
              <a:defRPr sz="1320">
                <a:solidFill>
                  <a:srgbClr val="222B36"/>
                </a:solidFill>
              </a:defRPr>
            </a:pPr>
            <a:r>
              <a:rPr sz="1600" dirty="0"/>
              <a:t>Provide a warm-up opportunity and permit an additional run when fairness or adequate observation warrants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6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OET STANDARDS AND EXPECTATIONS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Training Before Testing: Build Capability and Reduce Avoidable Failure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897175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Teach the performance standard before final evaluation and make pre-Senior experiences developmental.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607040" cy="3375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lang="en-US" sz="2000" dirty="0"/>
              <a:t>-</a:t>
            </a:r>
            <a:r>
              <a:rPr sz="2000" dirty="0"/>
              <a:t>Train candidates to a Senior level through home-patrol, regional, and Division opportunities.</a:t>
            </a:r>
          </a:p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lang="en-US" sz="2000" dirty="0"/>
              <a:t>-</a:t>
            </a:r>
            <a:r>
              <a:rPr sz="2000" dirty="0"/>
              <a:t>Integrate technical skiing/riding, toboggan handling, equipment carry, communication, route selection, and decision-making.</a:t>
            </a:r>
          </a:p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lang="en-US" sz="2000" dirty="0"/>
              <a:t>-</a:t>
            </a:r>
            <a:r>
              <a:rPr sz="2000" dirty="0"/>
              <a:t>Use Pre-Senior sessions as development opportunities that blend instruction with objective assessment.</a:t>
            </a:r>
          </a:p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lang="en-US" sz="2000" dirty="0"/>
              <a:t>-</a:t>
            </a:r>
            <a:r>
              <a:rPr sz="2000" dirty="0"/>
              <a:t>Ensure candidates understand terrain, task demands, safety expectations, and evaluation domains in advance.</a:t>
            </a:r>
          </a:p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lang="en-US" sz="2000" dirty="0"/>
              <a:t>-</a:t>
            </a:r>
            <a:r>
              <a:rPr sz="2000" dirty="0"/>
              <a:t>Provide comprehensive feedback across skiing/riding, toboggan handling, and decision-making.</a:t>
            </a:r>
          </a:p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lang="en-US" sz="2000" dirty="0"/>
              <a:t>-</a:t>
            </a:r>
            <a:r>
              <a:rPr sz="2000" dirty="0"/>
              <a:t>Use existing retest provisions to support fair reassessment and focused remediation.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7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6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21808"/>
            <a:ext cx="12191695" cy="1536192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85800" y="685800"/>
            <a:ext cx="987552" cy="987552"/>
          </a:xfrm>
          <a:prstGeom prst="ellipse">
            <a:avLst/>
          </a:prstGeom>
          <a:solidFill>
            <a:srgbClr val="E7B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0A264E"/>
                </a:solidFill>
              </a:defRPr>
            </a:pPr>
            <a: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93392"/>
            <a:ext cx="8778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300" b="1">
                <a:solidFill>
                  <a:srgbClr val="FFFFFF"/>
                </a:solidFill>
              </a:defRPr>
            </a:pPr>
            <a:r>
              <a:t>OET Instructor &amp; Evaluator Committee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063240"/>
            <a:ext cx="9726445" cy="34624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50">
                <a:solidFill>
                  <a:srgbClr val="FFFFFF"/>
                </a:solidFill>
              </a:defRPr>
            </a:pPr>
            <a:r>
              <a:rPr dirty="0"/>
              <a:t>Qualified personnel, annual calibration, consistent developmental feedback, and regional instructional capacity.</a:t>
            </a:r>
          </a:p>
        </p:txBody>
      </p:sp>
      <p:pic>
        <p:nvPicPr>
          <p:cNvPr id="6" name="Picture 5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5712" y="640080"/>
            <a:ext cx="2029968" cy="20299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COMMITTEE REPORT-OUT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OET Instructor &amp; Evaluator Committee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665605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Build a qualified, calibrated, and visible Senior OET instructor/evaluator corps.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508815"/>
              </p:ext>
            </p:extLst>
          </p:nvPr>
        </p:nvGraphicFramePr>
        <p:xfrm>
          <a:off x="502920" y="1572768"/>
          <a:ext cx="109728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6611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Committee Focus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Recommended Direction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Senior OET Instructor role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Define a Senior OET Instructor role to prepare and develop Senior candidates.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Eligibility and selection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Senior Alpine Patroller and OET Instructor, recommended by a majority of Division Trainer Evaluators.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Development pathway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Mentor under an existing Senior OET Instructor; OET Instructor Trainer status preferred, not required.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Instructional mission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Develop technical skills, movement analysis, decision-making, leadership, communication, and feedback.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Evaluator alignment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Use shared calibration practices so candidates encounter consistent expectations and assessment.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61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Transparency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Publish a current Division list of Senior Instructors and Trainer Evaluators on NSPNorth.org.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9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OET INSTRUCTOR &amp; EVALUATOR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Senior OET Instructor: Definition, Pathway, and Role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465095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OET Instructor Trainer status is ideal but not required.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735056" cy="1426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50">
                <a:solidFill>
                  <a:srgbClr val="222B36"/>
                </a:solidFill>
              </a:defRPr>
            </a:pPr>
            <a:r>
              <a:rPr sz="2000" dirty="0"/>
              <a:t>Definition: A Senior Alpine Patroller and OET Instructor recommended by a majority of Division Trainer Evaluators to instruct Senior OET candidates.</a:t>
            </a:r>
          </a:p>
          <a:p>
            <a:pPr>
              <a:spcAft>
                <a:spcPts val="800"/>
              </a:spcAft>
              <a:defRPr sz="1550">
                <a:solidFill>
                  <a:srgbClr val="222B36"/>
                </a:solidFill>
              </a:defRPr>
            </a:pPr>
            <a:r>
              <a:rPr sz="2000" dirty="0"/>
              <a:t>Pathway: Demonstrate credibility; receive Trainer Evaluator recommendation; mentor with an established Senior OET Instructor; participate in ongoing Division calibration.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284059"/>
              </p:ext>
            </p:extLst>
          </p:nvPr>
        </p:nvGraphicFramePr>
        <p:xfrm>
          <a:off x="502920" y="3140530"/>
          <a:ext cx="10972800" cy="3143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0964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Responsibility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What it means in practice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096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Candidate development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Coach toward safe, confident Senior-level performance.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96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Technical instruction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Teach ski/snowboard and toboggan skills using consistent demonstrations, observation, and correction.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096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Leadership and judgment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Develop route selection, communication, teamwork, and leadership—not only technical execution.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0964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Feedback and consistency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Provide specific feedback and apply agreed Division standards.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OET INSTRUCTOR &amp; EVALUATOR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Annual Calibration: Teach Consistently, Evaluate Credibly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32104"/>
            <a:ext cx="77138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400" dirty="0"/>
              <a:t>Offer instructor/evaluator-specific CE at both the Annual Division Meeting and Powder Rendezvous.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362086"/>
              </p:ext>
            </p:extLst>
          </p:nvPr>
        </p:nvGraphicFramePr>
        <p:xfrm>
          <a:off x="502920" y="1572768"/>
          <a:ext cx="10972799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52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Calibration Component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Purpose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Interactive Senior-level clinics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Practice instruction, observe teaching approaches, and develop consistent coaching methods.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Instructor-led teaching practice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Refine how instructors explain, demonstrate, and correct skills.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Annual clinic development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Instructors actively create clinic materials, learning activities, and teaching techniques.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Movement analysis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Use common observation language and video review to align performance interpretation.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Scenario discussion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22B36"/>
                          </a:solidFill>
                        </a:defRPr>
                      </a:pPr>
                      <a:r>
                        <a:rPr sz="2000" dirty="0"/>
                        <a:t>Calibrate tactical choices, communication, leadership, patient transport, route selection, and risk management.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11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OET INSTRUCTOR &amp; EVALUATOR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752481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rPr sz="2800" dirty="0"/>
              <a:t>Use Video and Technology to Improve Calibration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86747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Video provides a common performance reference and helps make differences in interpretation visible.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572768"/>
            <a:ext cx="10607040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sz="2000" dirty="0"/>
              <a:t>Build a curated library of short clips illustrating Senior-level execution, common performance patterns, and teachable errors.</a:t>
            </a:r>
          </a:p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sz="2000" dirty="0"/>
              <a:t>Use video during annual CE to compare observations, discuss performance language, and align coaching priorities.</a:t>
            </a:r>
          </a:p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sz="2000" dirty="0"/>
              <a:t>Review both ski/snowboard movement analysis and toboggan handling from handles and tail-rope perspectives.</a:t>
            </a:r>
          </a:p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sz="2000" dirty="0"/>
              <a:t>Create scenario clips to prompt discussion of decision-making, communication, route selection, leadership, and safety.</a:t>
            </a:r>
          </a:p>
          <a:p>
            <a:pPr>
              <a:spcAft>
                <a:spcPts val="800"/>
              </a:spcAft>
              <a:defRPr sz="1450">
                <a:solidFill>
                  <a:srgbClr val="222B36"/>
                </a:solidFill>
              </a:defRPr>
            </a:pPr>
            <a:r>
              <a:rPr sz="2000" dirty="0"/>
              <a:t>Use accessible recording tools when practical, including personal cell phones, with consent, privacy, retention, and safe-recording practices.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12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OET INSTRUCTOR &amp; EVALUATOR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Proposal: A 1–6 Senior OET Developmental Feedback 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844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Use the scale for coaching and calibration—not as a substitute for evaluator judgment or a simple arithmetic pass/fail formula.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025530"/>
              </p:ext>
            </p:extLst>
          </p:nvPr>
        </p:nvGraphicFramePr>
        <p:xfrm>
          <a:off x="502920" y="1554480"/>
          <a:ext cx="10972799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92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6611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Score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Performance Anchor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Feedback Meaning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1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Unsafe / unable to demonstrate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Remediate foundational safety and technical skills before reassessment.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Emerging / inconsistent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Focused coaching and substantial additional practice required.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3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Developing / below Senior standard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Meaningful recurring gaps; define specific priorities before retest.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Meets Senior standard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Safe, controlled, repeatable Senior-level performance.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6611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5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Strong Senior performance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Confident, adaptable performance beyond minimum expectations.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61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Exemplary / model performance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Highly effective, adaptable model of Senior performance.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13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6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21808"/>
            <a:ext cx="12191695" cy="1536192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85800" y="685800"/>
            <a:ext cx="987552" cy="987552"/>
          </a:xfrm>
          <a:prstGeom prst="ellipse">
            <a:avLst/>
          </a:prstGeom>
          <a:solidFill>
            <a:srgbClr val="E7B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0A264E"/>
                </a:solidFill>
              </a:defRPr>
            </a:pPr>
            <a: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93392"/>
            <a:ext cx="8778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300" b="1">
                <a:solidFill>
                  <a:srgbClr val="FFFFFF"/>
                </a:solidFill>
              </a:defRPr>
            </a:pPr>
            <a:r>
              <a:t>OEC Integration Committee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063240"/>
            <a:ext cx="1050097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>
                <a:solidFill>
                  <a:srgbClr val="FFFFFF"/>
                </a:solidFill>
              </a:defRPr>
            </a:pPr>
            <a:r>
              <a:rPr sz="2400" dirty="0"/>
              <a:t>A locally trained, independently validated OEC Senior pathway that improves preparation and access.</a:t>
            </a:r>
          </a:p>
        </p:txBody>
      </p:sp>
      <p:pic>
        <p:nvPicPr>
          <p:cNvPr id="6" name="Picture 5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544" y="640080"/>
            <a:ext cx="2231136" cy="22311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COMMITTEE REPORT-OUT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OEC Integration Committee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617649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400" dirty="0"/>
              <a:t>Create a locally delivered, independently validated OEC Senior candidate pathway.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130851"/>
              </p:ext>
            </p:extLst>
          </p:nvPr>
        </p:nvGraphicFramePr>
        <p:xfrm>
          <a:off x="502920" y="1572768"/>
          <a:ext cx="109728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1040">
                <a:tc>
                  <a:txBody>
                    <a:bodyPr/>
                    <a:lstStyle/>
                    <a:p>
                      <a:pPr>
                        <a:defRPr sz="108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Design Principle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Proposed Approach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Local development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Candidates build OEC Senior knowledge, judgment, practical skills, and confidence at their home hill.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Readiness-based progression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Local trainer recommends on-site evaluation only when the candidate demonstrates adequate preparation.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Independent validation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External evaluators and station-management participation provide an objective reading of readiness.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Regional access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Regional evaluator deployment reduces unnecessary travel while preserving rigor and independence.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Shared accountability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Local patrol supports development and hosting; Division supports outside-evaluator travel.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15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OEC INTEGRATION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OEC Senior Candidate Pathway: Train Locally, Validate Independently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7986545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400" dirty="0"/>
              <a:t>A two-year development model combines sustained local preparation with final independent confirmation.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204061"/>
              </p:ext>
            </p:extLst>
          </p:nvPr>
        </p:nvGraphicFramePr>
        <p:xfrm>
          <a:off x="502920" y="160020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6012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Year 1 — Foundation and Development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Year 2 — Readiness and Evaluation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Structured Senior OEC preparation at home hill; local coaching, practical exposure, feedback, and development plan.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Continue targeted preparation; local trainer determines readiness; patrol requests on-site evaluation; Division coordinates qualified outside evaluators.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8368" y="4069080"/>
            <a:ext cx="10817352" cy="152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22B36"/>
                </a:solidFill>
              </a:defRPr>
            </a:pPr>
            <a:r>
              <a:rPr sz="2000" dirty="0"/>
              <a:t>Local training should build readiness over time; the final evaluation should independently confirm that readiness.</a:t>
            </a:r>
          </a:p>
          <a:p>
            <a:pPr>
              <a:spcAft>
                <a:spcPts val="800"/>
              </a:spcAft>
              <a:defRPr sz="1350">
                <a:solidFill>
                  <a:srgbClr val="222B36"/>
                </a:solidFill>
              </a:defRPr>
            </a:pPr>
            <a:r>
              <a:rPr sz="2000" dirty="0"/>
              <a:t>Candidate assessment occurs in the operational setting where the patroller works.</a:t>
            </a:r>
          </a:p>
          <a:p>
            <a:pPr>
              <a:spcAft>
                <a:spcPts val="800"/>
              </a:spcAft>
              <a:defRPr sz="1350">
                <a:solidFill>
                  <a:srgbClr val="222B36"/>
                </a:solidFill>
              </a:defRPr>
            </a:pPr>
            <a:r>
              <a:rPr sz="2000" dirty="0"/>
              <a:t>Regional evaluator deployment is preferred when feasible to improve access and manage cost.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16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OEC INTEGRATION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On-Site Evaluation: Local Context With Independent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600824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The model combines home-hill realism with objective external review.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020864"/>
              </p:ext>
            </p:extLst>
          </p:nvPr>
        </p:nvGraphicFramePr>
        <p:xfrm>
          <a:off x="502920" y="1600200"/>
          <a:ext cx="10972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>
                        <a:defRPr sz="112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Participant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2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Primary Contribution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Candidate’s local patrol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Operational context, local training history, scenario support, and hosting coordination.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Two outside evaluators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Independent assessment and reduced risk of undue local bias.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Station manager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2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Operational oversight and a real-world perspective on Senior-level readiness.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8368" y="4526280"/>
            <a:ext cx="1060704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00">
                <a:solidFill>
                  <a:srgbClr val="222B36"/>
                </a:solidFill>
              </a:defRPr>
            </a:pPr>
            <a:r>
              <a:rPr sz="1600" dirty="0"/>
              <a:t>Promotes a credible and unbiased assessment of readiness.</a:t>
            </a:r>
          </a:p>
          <a:p>
            <a:pPr>
              <a:spcAft>
                <a:spcPts val="800"/>
              </a:spcAft>
              <a:defRPr sz="1300">
                <a:solidFill>
                  <a:srgbClr val="222B36"/>
                </a:solidFill>
              </a:defRPr>
            </a:pPr>
            <a:r>
              <a:rPr sz="1600" dirty="0"/>
              <a:t>Reduces the need for every candidate to travel to a centralized event.</a:t>
            </a:r>
          </a:p>
          <a:p>
            <a:pPr>
              <a:spcAft>
                <a:spcPts val="800"/>
              </a:spcAft>
              <a:defRPr sz="1300">
                <a:solidFill>
                  <a:srgbClr val="222B36"/>
                </a:solidFill>
              </a:defRPr>
            </a:pPr>
            <a:r>
              <a:rPr sz="1600" dirty="0"/>
              <a:t>Provides clear determination of readiness plus developmental feedback and targeted priorities when further training is needed.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17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OEC INTEGRATION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Regional Evaluation Logistics: Preserve Rigor While Managing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815248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400" dirty="0"/>
              <a:t>Develop regional evaluator capacity to reduce travel burden without compromising independent assessment.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965868"/>
              </p:ext>
            </p:extLst>
          </p:nvPr>
        </p:nvGraphicFramePr>
        <p:xfrm>
          <a:off x="502920" y="1572768"/>
          <a:ext cx="109728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Element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Proposed Responsibility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Purpose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Candidate training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Local hill / patrol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Develop the candidate in their normal operating environment.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Hosting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Local hill / patrol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Provide site, coordination, and operational support.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Visiting evaluator lodging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Local hill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Supports the assessment requested at the host site.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Visiting evaluator travel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Division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Maintains equitable access to independent evaluation.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Evaluator selection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Division; regional evaluators when feasible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Limits travel distance and cost while preserving rigor.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18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6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21808"/>
            <a:ext cx="12191695" cy="1536192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85800" y="685800"/>
            <a:ext cx="987552" cy="987552"/>
          </a:xfrm>
          <a:prstGeom prst="ellipse">
            <a:avLst/>
          </a:prstGeom>
          <a:solidFill>
            <a:srgbClr val="E7B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0A264E"/>
                </a:solidFill>
              </a:defRPr>
            </a:pPr>
            <a: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93392"/>
            <a:ext cx="8778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300" b="1">
                <a:solidFill>
                  <a:srgbClr val="FFFFFF"/>
                </a:solidFill>
              </a:defRPr>
            </a:pPr>
            <a:r>
              <a:t>Budget and Project Costs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063240"/>
            <a:ext cx="93890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>
                <a:solidFill>
                  <a:srgbClr val="FFFFFF"/>
                </a:solidFill>
              </a:defRPr>
            </a:pPr>
            <a:r>
              <a:rPr sz="2400" dirty="0"/>
              <a:t>Use actual experience and regional pilot data to build a credible, sustainable cost model.</a:t>
            </a:r>
          </a:p>
        </p:txBody>
      </p:sp>
      <p:pic>
        <p:nvPicPr>
          <p:cNvPr id="6" name="Picture 5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824" y="640080"/>
            <a:ext cx="2276856" cy="22768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COMMITTEE REPORT-OUT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Budget and Project Costs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873540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Use the prior-year budget as a baseline while defining regional host capacity and delivery assumptions.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530320"/>
              </p:ext>
            </p:extLst>
          </p:nvPr>
        </p:nvGraphicFramePr>
        <p:xfrm>
          <a:off x="502920" y="1645920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060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Prior-Year Financial Position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</a:defRPr>
                      </a:pPr>
                      <a:r>
                        <a:rPr sz="2000"/>
                        <a:t>Amount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Senior Program budget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$12,000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Approximate Senior Program spending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$8,000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22B36"/>
                          </a:solidFill>
                        </a:defRPr>
                      </a:pPr>
                      <a:r>
                        <a:rPr sz="2000"/>
                        <a:t>Unspent budget capacity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22B36"/>
                          </a:solidFill>
                        </a:defRPr>
                      </a:pPr>
                      <a:r>
                        <a:rPr sz="2000" dirty="0"/>
                        <a:t>Approximately $4,000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8368" y="4251960"/>
            <a:ext cx="10607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50">
                <a:solidFill>
                  <a:srgbClr val="222B36"/>
                </a:solidFill>
              </a:defRPr>
            </a:pPr>
            <a:r>
              <a:rPr sz="2000" dirty="0"/>
              <a:t>The program operated below budget, but regionalization will change the cost structure; the prior-year result is a baseline, not a final forecast.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20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BUDGET AND PROJECT COSTS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Regionalization Changes the Cost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95648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A reliable budget requires clear assumptions about host sites, event volume, staffing, and shared responsibilities.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670732"/>
              </p:ext>
            </p:extLst>
          </p:nvPr>
        </p:nvGraphicFramePr>
        <p:xfrm>
          <a:off x="502920" y="1572768"/>
          <a:ext cx="10972800" cy="443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9140">
                <a:tc>
                  <a:txBody>
                    <a:bodyPr/>
                    <a:lstStyle/>
                    <a:p>
                      <a:pPr>
                        <a:defRPr sz="96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Cost Driver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Budget Question to Resolve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Potential Impact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Regional host hills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Which hills have suitable terrain, facilities, staffing, and lodging access?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Determines feasible locations and site-related costs.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Events and volume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How many clinics, development events, and on-site evaluations each season?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Drives travel, lodging, materials, and administrative costs.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Evaluator deployment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Can qualified staff be assigned regionally?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May reduce mileage, time, and reimbursement expense.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Host-site 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What will hosts provide: lodging, lift access, space, equipment, coordination?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Shapes Division-versus-host cost sharing.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Pilot-to-scale transition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What will early pilots show before broad expansion?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6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Supports a phased rather than premature fixed budget.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21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BUDGET AND PROJECT COSTS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Build the Senior Program Budget in Phases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862825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A phased approach limits premature commitments and builds a sustainable forecast from actual data.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068632"/>
              </p:ext>
            </p:extLst>
          </p:nvPr>
        </p:nvGraphicFramePr>
        <p:xfrm>
          <a:off x="502920" y="1600200"/>
          <a:ext cx="109728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3439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Phase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Actions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39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1. Baseline and host capacity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Use the $12,000 budget and ~$8,000 spending as reference; assess host terrain, facilities, staffing, event capacity, and lodging; define shared responsibilities.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439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2. Pilot regional delivery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Conduct limited pilots; track travel, lodging, facilities, materials, technology, administration, and event-support costs.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439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3. Multi-year forecast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Use pilot results and confirmed host capacity to set event frequency, regional coverage, staffing deployment, reimbursement, and contingency assumptions.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8368" y="5257800"/>
            <a:ext cx="1060704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350">
                <a:solidFill>
                  <a:srgbClr val="222B36"/>
                </a:solidFill>
              </a:defRPr>
            </a:pPr>
            <a:r>
              <a:rPr dirty="0"/>
              <a:t>Review the budget annually as regional delivery expands and operating assumptions mature.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22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6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21808"/>
            <a:ext cx="12191695" cy="1536192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85800" y="685800"/>
            <a:ext cx="987552" cy="987552"/>
          </a:xfrm>
          <a:prstGeom prst="ellipse">
            <a:avLst/>
          </a:prstGeom>
          <a:solidFill>
            <a:srgbClr val="E7B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0A264E"/>
                </a:solidFill>
              </a:defRPr>
            </a:pPr>
            <a: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993392"/>
            <a:ext cx="8778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300" b="1">
                <a:solidFill>
                  <a:srgbClr val="FFFFFF"/>
                </a:solidFill>
              </a:defRPr>
            </a:pPr>
            <a:r>
              <a:t>Technology Tools and Infrastructure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3063240"/>
            <a:ext cx="925007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>
                <a:solidFill>
                  <a:srgbClr val="FFFFFF"/>
                </a:solidFill>
              </a:defRPr>
            </a:pPr>
            <a:r>
              <a:rPr sz="2000" dirty="0"/>
              <a:t>A shared digital foundation for resources, learning, communication, and affordable video-supported skill development.</a:t>
            </a:r>
          </a:p>
        </p:txBody>
      </p:sp>
      <p:pic>
        <p:nvPicPr>
          <p:cNvPr id="6" name="Picture 5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5128" y="640080"/>
            <a:ext cx="2130552" cy="213055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COMMITTEE REPORT-OUT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Technology Tools and Infrastructure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986385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400" dirty="0"/>
              <a:t>Establish an affordable, scalable digital foundation for Senior Program learning, resource sharing, and video-supported development.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8137631"/>
              </p:ext>
            </p:extLst>
          </p:nvPr>
        </p:nvGraphicFramePr>
        <p:xfrm>
          <a:off x="502920" y="1572768"/>
          <a:ext cx="1097280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8660">
                <a:tc>
                  <a:txBody>
                    <a:bodyPr/>
                    <a:lstStyle/>
                    <a:p>
                      <a:pPr>
                        <a:defRPr sz="108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Committee Priority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Proposed Direction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Collaboration platform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Explore Google Workspace for Nonprofits for shared files, communication, and learning tools.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Learning delivery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Use Google Classroom, if available, for candidate/instructor pre-work, assignments, announcements, and resources.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Resource repository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Use Google Drive for current forms, standards, training materials, videos, and committee documents.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Video analysis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Identify affordable recording/review options before purchasing high-cost professional cold-weather cameras.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Practical pilot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8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Assess personal cell phones as a low-cost video-capture option with guidance for safe, consistent use.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0352" y="5945429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30">
                <a:solidFill>
                  <a:srgbClr val="222B36"/>
                </a:solidFill>
              </a:defRPr>
            </a:pPr>
            <a:r>
              <a:rPr dirty="0"/>
              <a:t>Key dependency: The Google Workspace for Nonprofits application requires a copy of the Division’s approved bylaws.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24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TECHNOLOGY TOOLS AND INFRASTRUCTURE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Shared Digital Workspace: A Practical Foundation for Regional 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933576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A common platform can reduce duplicate local work and keep current materials accessible across the Division.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333924"/>
              </p:ext>
            </p:extLst>
          </p:nvPr>
        </p:nvGraphicFramePr>
        <p:xfrm>
          <a:off x="502920" y="1572768"/>
          <a:ext cx="109728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6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751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Tool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Potential Senior Program Use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Google Drive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Current standards, forms, curricula, evaluation documents, event resources, and approved videos.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Google Classroom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Structured candidate/instructor spaces for pre-work, modules, assignments, announcements, and feedback.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Docs / Sheets / Forms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Collaborative curriculum, checklists, event planning, registration, surveys, and version-controlled work.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512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Meet / Calendar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Virtual committee meetings, calibration, office hours, clinic scheduling, and event coordination.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25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TECHNOLOGY TOOLS AND INFRASTRUCTURE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Video Analysis: Start With Accessible Tools, Then Scale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767569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Pilot cell-phone capture before committing to dedicated cold-weather camera equipment.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566008"/>
              </p:ext>
            </p:extLst>
          </p:nvPr>
        </p:nvGraphicFramePr>
        <p:xfrm>
          <a:off x="502920" y="1572768"/>
          <a:ext cx="1097280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8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8660">
                <a:tc>
                  <a:txBody>
                    <a:bodyPr/>
                    <a:lstStyle/>
                    <a:p>
                      <a:pPr>
                        <a:defRPr sz="106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 dirty="0"/>
                        <a:t>Pilot Component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60" b="1">
                          <a:solidFill>
                            <a:srgbClr val="FFFFFF"/>
                          </a:solidFill>
                        </a:defRPr>
                      </a:pPr>
                      <a:r>
                        <a:rPr sz="1800"/>
                        <a:t>Practical Approach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Capture device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Use modern personal cell phones when participants voluntarily choose to use them.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Use cases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Brief demonstrations, instructor examples, candidate practice, and calibration clips.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Review method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Use short clips during clinics or virtual sessions for observation, movement analysis, and specific feedback.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Operating guidance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Set expectations for safety, consent, appropriate storage/sharing, filming angles, quality, and duration.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8660"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/>
                        <a:t>Cost control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60">
                          <a:solidFill>
                            <a:srgbClr val="222B36"/>
                          </a:solidFill>
                        </a:defRPr>
                      </a:pPr>
                      <a:r>
                        <a:rPr sz="1800" dirty="0"/>
                        <a:t>Start with existing devices; consider dedicated equipment only if pilot results establish a need.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26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INTEGRATED LONG-TERM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Five- and Ten-Year Senior Program 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785721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600" dirty="0"/>
              <a:t>Build a sustainable, regionally accessible program while preserving published NSP standards.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830081"/>
              </p:ext>
            </p:extLst>
          </p:nvPr>
        </p:nvGraphicFramePr>
        <p:xfrm>
          <a:off x="502920" y="1517904"/>
          <a:ext cx="10972800" cy="5042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34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9268">
                <a:tc>
                  <a:txBody>
                    <a:bodyPr/>
                    <a:lstStyle/>
                    <a:p>
                      <a:pPr>
                        <a:defRPr sz="88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 dirty="0"/>
                        <a:t>Strategic Domain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/>
                        <a:t>5-Year Goal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 b="1">
                          <a:solidFill>
                            <a:srgbClr val="FFFFFF"/>
                          </a:solidFill>
                        </a:defRPr>
                      </a:pPr>
                      <a:r>
                        <a:rPr sz="1600"/>
                        <a:t>10-Year Goal</a:t>
                      </a:r>
                    </a:p>
                  </a:txBody>
                  <a:tcPr>
                    <a:solidFill>
                      <a:srgbClr val="0A26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268"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Candidate pathway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Staged, two-season pathway with readiness screening and annual OET access for qualified candidates.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Mature, predictable pipeline routinely developed through local and regional opportunities.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268"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OET and OEC integration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Coordinated training develops OEC knowledge, skiing/riding, toboggan handling, judgment, communication, and leadership.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Regions deliver an integrated Senior development experience with Division oversight.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268"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Instructors and TEs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Formal mentoring, calibration, standardized feedback, and recurrency.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Self-sustaining regional pools with routine calibration and minimal scoring drift.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268"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Evaluation consistency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Common score sheets, feedback language, and internal 1–6 developmental scoring.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Reliable Division-wide consistency regardless of patrol, instructor, evaluator, or region.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268"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Regional delivery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Identify host hills and pilot regional clinics and on-site OEC evaluations.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Regions host Senior programs, clinics, and calibration with Division quality assurance.</a:t>
                      </a:r>
                    </a:p>
                  </a:txBody>
                  <a:tcPr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9272"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Technology and finance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/>
                        <a:t>Shared resources, video pilots, host-site assessment, and data-informed cost model.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80">
                          <a:solidFill>
                            <a:srgbClr val="222B36"/>
                          </a:solidFill>
                        </a:defRPr>
                      </a:pPr>
                      <a:r>
                        <a:rPr sz="1600" dirty="0"/>
                        <a:t>Integrated digital environment and financially sustainable regional delivery.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27</a:t>
            </a:r>
          </a:p>
        </p:txBody>
      </p:sp>
      <p:pic>
        <p:nvPicPr>
          <p:cNvPr id="12" name="Picture 11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01168"/>
            <a:ext cx="89611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1">
                <a:solidFill>
                  <a:srgbClr val="CD111F"/>
                </a:solidFill>
              </a:defRPr>
            </a:pPr>
            <a:r>
              <a:t>DECISION SLIDE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402336"/>
            <a:ext cx="1014984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50" b="1">
                <a:solidFill>
                  <a:srgbClr val="0A264E"/>
                </a:solidFill>
              </a:defRPr>
            </a:pPr>
            <a:r>
              <a:t>Board Requests, Decisions, and Approvals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96064"/>
            <a:ext cx="9297738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80">
                <a:solidFill>
                  <a:srgbClr val="5C6876"/>
                </a:solidFill>
              </a:defRPr>
            </a:pPr>
            <a:r>
              <a:rPr sz="1100" dirty="0"/>
              <a:t>Approve a phased improvement pilot that strengthens readiness, consistency, access, and regional capacity—without lowering published NSP Senior standards.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298448"/>
            <a:ext cx="11064240" cy="32004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508760"/>
            <a:ext cx="1060704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20">
                <a:solidFill>
                  <a:srgbClr val="222B36"/>
                </a:solidFill>
              </a:defRPr>
            </a:pPr>
            <a:r>
              <a:rPr sz="1600" dirty="0"/>
              <a:t>Approve the staged Senior Program pilot: Senior-in-Training → readiness screen → Senior Candidate; retain annual OET access for recommended, qualified candidates.</a:t>
            </a:r>
          </a:p>
          <a:p>
            <a:pPr>
              <a:spcAft>
                <a:spcPts val="800"/>
              </a:spcAft>
              <a:defRPr sz="1220">
                <a:solidFill>
                  <a:srgbClr val="222B36"/>
                </a:solidFill>
              </a:defRPr>
            </a:pPr>
            <a:r>
              <a:rPr sz="1600" dirty="0"/>
              <a:t>Approve formal readiness screening, published candidate expectations, and a candidate-pathway resource for patrols.</a:t>
            </a:r>
          </a:p>
          <a:p>
            <a:pPr>
              <a:spcAft>
                <a:spcPts val="800"/>
              </a:spcAft>
              <a:defRPr sz="1220">
                <a:solidFill>
                  <a:srgbClr val="222B36"/>
                </a:solidFill>
              </a:defRPr>
            </a:pPr>
            <a:r>
              <a:rPr sz="1600" dirty="0"/>
              <a:t>Approve the Senior OET Instructor and Trainer-Evaluator development model, including mentoring, calibration, recurrency, and standardized feedback.</a:t>
            </a:r>
          </a:p>
          <a:p>
            <a:pPr>
              <a:spcAft>
                <a:spcPts val="800"/>
              </a:spcAft>
              <a:defRPr sz="1220">
                <a:solidFill>
                  <a:srgbClr val="222B36"/>
                </a:solidFill>
              </a:defRPr>
            </a:pPr>
            <a:r>
              <a:rPr sz="1600" dirty="0"/>
              <a:t>Authorize pilots of common evaluation tools and an internal 1–6 developmental feedback scale while retaining official NSP + / = / − outcome reporting.</a:t>
            </a:r>
          </a:p>
          <a:p>
            <a:pPr>
              <a:spcAft>
                <a:spcPts val="800"/>
              </a:spcAft>
              <a:defRPr sz="1220">
                <a:solidFill>
                  <a:srgbClr val="222B36"/>
                </a:solidFill>
              </a:defRPr>
            </a:pPr>
            <a:r>
              <a:rPr sz="1600" dirty="0"/>
              <a:t>Approve regional OEC development/on-site evaluation pilot and proposed cost sharing: host lodging; Division evaluator travel.</a:t>
            </a:r>
          </a:p>
          <a:p>
            <a:pPr>
              <a:spcAft>
                <a:spcPts val="800"/>
              </a:spcAft>
              <a:defRPr sz="1220">
                <a:solidFill>
                  <a:srgbClr val="222B36"/>
                </a:solidFill>
              </a:defRPr>
            </a:pPr>
            <a:r>
              <a:rPr sz="1600" dirty="0"/>
              <a:t>Authorize host-site assessment, pilot-cost tracking, technology planning, nonprofit Workspace eligibility review, and cell-phone video pilot.</a:t>
            </a:r>
          </a:p>
          <a:p>
            <a:pPr>
              <a:spcAft>
                <a:spcPts val="800"/>
              </a:spcAft>
              <a:defRPr sz="1220">
                <a:solidFill>
                  <a:srgbClr val="222B36"/>
                </a:solidFill>
              </a:defRPr>
            </a:pPr>
            <a:r>
              <a:rPr sz="1600" dirty="0"/>
              <a:t>Direct Taskforce leadership to implement pilots, track outcomes/costs, report at the Fall Meeting, and return for formal pilot review at the next Spring E-Board meeting.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5733288"/>
            <a:ext cx="10607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20">
                <a:solidFill>
                  <a:srgbClr val="222B36"/>
                </a:solidFill>
              </a:defRPr>
            </a:pPr>
            <a:r>
              <a:rPr sz="1400" dirty="0"/>
              <a:t>Guardrail: The proposal does not lower or replace published NSP Senior standards; it improves the conditions for candidates to meet them safely and credibly.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D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82296"/>
            <a:ext cx="12191695" cy="27432"/>
          </a:xfrm>
          <a:prstGeom prst="rect">
            <a:avLst/>
          </a:prstGeom>
          <a:solidFill>
            <a:srgbClr val="0D30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428232"/>
            <a:ext cx="12191695" cy="429768"/>
          </a:xfrm>
          <a:prstGeom prst="rect">
            <a:avLst/>
          </a:prstGeom>
          <a:solidFill>
            <a:srgbClr val="0A26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37960"/>
            <a:ext cx="9875520" cy="137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10" b="1">
                <a:solidFill>
                  <a:srgbClr val="FFFFFF"/>
                </a:solidFill>
              </a:defRPr>
            </a:pPr>
            <a:r>
              <a:t>NORTHERN DIVISION SENIOR PROGRAM  |  SENIOR TASKFORCE BOARD 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528816"/>
            <a:ext cx="548640" cy="14630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FFFFFF"/>
                </a:solidFill>
              </a:defRPr>
            </a:pPr>
            <a:r>
              <a:t>28</a:t>
            </a:r>
          </a:p>
        </p:txBody>
      </p:sp>
      <p:pic>
        <p:nvPicPr>
          <p:cNvPr id="13" name="Picture 12" descr="ND-Senior-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155448"/>
            <a:ext cx="1106424" cy="11064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3348</Words>
  <Application>Microsoft Office PowerPoint</Application>
  <PresentationFormat>Widescreen</PresentationFormat>
  <Paragraphs>420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Nicholas Mills</dc:creator>
  <cp:keywords/>
  <dc:description>generated using python-pptx</dc:description>
  <cp:lastModifiedBy>Nicholas Mills</cp:lastModifiedBy>
  <cp:revision>2</cp:revision>
  <dcterms:created xsi:type="dcterms:W3CDTF">2013-01-27T09:14:16Z</dcterms:created>
  <dcterms:modified xsi:type="dcterms:W3CDTF">2026-09-11T21:44:54Z</dcterms:modified>
  <cp:category/>
</cp:coreProperties>
</file>