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271" r:id="rId3"/>
    <p:sldId id="258" r:id="rId4"/>
    <p:sldId id="292" r:id="rId5"/>
    <p:sldId id="265" r:id="rId6"/>
    <p:sldId id="259" r:id="rId7"/>
    <p:sldId id="266" r:id="rId8"/>
    <p:sldId id="267" r:id="rId9"/>
    <p:sldId id="281" r:id="rId10"/>
    <p:sldId id="293" r:id="rId11"/>
    <p:sldId id="294" r:id="rId12"/>
    <p:sldId id="295" r:id="rId13"/>
    <p:sldId id="269" r:id="rId14"/>
    <p:sldId id="282" r:id="rId15"/>
    <p:sldId id="279" r:id="rId16"/>
    <p:sldId id="278" r:id="rId17"/>
    <p:sldId id="314" r:id="rId18"/>
    <p:sldId id="312" r:id="rId19"/>
    <p:sldId id="274" r:id="rId20"/>
    <p:sldId id="297" r:id="rId21"/>
    <p:sldId id="301" r:id="rId22"/>
    <p:sldId id="302" r:id="rId23"/>
    <p:sldId id="303" r:id="rId24"/>
    <p:sldId id="304" r:id="rId25"/>
    <p:sldId id="290" r:id="rId26"/>
    <p:sldId id="315" r:id="rId27"/>
    <p:sldId id="298" r:id="rId28"/>
    <p:sldId id="299" r:id="rId29"/>
    <p:sldId id="296" r:id="rId30"/>
    <p:sldId id="275" r:id="rId31"/>
    <p:sldId id="283" r:id="rId32"/>
    <p:sldId id="284" r:id="rId33"/>
    <p:sldId id="276" r:id="rId34"/>
    <p:sldId id="291" r:id="rId35"/>
    <p:sldId id="286" r:id="rId36"/>
    <p:sldId id="287" r:id="rId37"/>
    <p:sldId id="288" r:id="rId38"/>
    <p:sldId id="307" r:id="rId39"/>
    <p:sldId id="308" r:id="rId40"/>
    <p:sldId id="309" r:id="rId41"/>
    <p:sldId id="310" r:id="rId42"/>
    <p:sldId id="270" r:id="rId43"/>
    <p:sldId id="317"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0" autoAdjust="0"/>
    <p:restoredTop sz="90094" autoAdjust="0"/>
  </p:normalViewPr>
  <p:slideViewPr>
    <p:cSldViewPr snapToGrid="0">
      <p:cViewPr varScale="1">
        <p:scale>
          <a:sx n="60" d="100"/>
          <a:sy n="60" d="100"/>
        </p:scale>
        <p:origin x="908" y="56"/>
      </p:cViewPr>
      <p:guideLst/>
    </p:cSldViewPr>
  </p:slideViewPr>
  <p:outlineViewPr>
    <p:cViewPr>
      <p:scale>
        <a:sx n="33" d="100"/>
        <a:sy n="33" d="100"/>
      </p:scale>
      <p:origin x="0" y="-10300"/>
    </p:cViewPr>
  </p:outlineViewPr>
  <p:notesTextViewPr>
    <p:cViewPr>
      <p:scale>
        <a:sx n="1" d="1"/>
        <a:sy n="1" d="1"/>
      </p:scale>
      <p:origin x="0" y="0"/>
    </p:cViewPr>
  </p:notesTextViewPr>
  <p:sorterViewPr>
    <p:cViewPr>
      <p:scale>
        <a:sx n="100" d="100"/>
        <a:sy n="100" d="100"/>
      </p:scale>
      <p:origin x="0" y="-4112"/>
    </p:cViewPr>
  </p:sorterViewPr>
  <p:notesViewPr>
    <p:cSldViewPr snapToGrid="0">
      <p:cViewPr varScale="1">
        <p:scale>
          <a:sx n="51" d="100"/>
          <a:sy n="51" d="100"/>
        </p:scale>
        <p:origin x="2692"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91B93C-4D33-45E6-BABB-F9E98C7D24E5}" type="datetimeFigureOut">
              <a:rPr lang="en-US" smtClean="0"/>
              <a:t>10/24/2024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AD5EDC-D090-4B3C-8B03-75F9C536C84E}" type="slidenum">
              <a:rPr lang="en-US" smtClean="0"/>
              <a:t>‹#›</a:t>
            </a:fld>
            <a:endParaRPr lang="en-US"/>
          </a:p>
        </p:txBody>
      </p:sp>
    </p:spTree>
    <p:extLst>
      <p:ext uri="{BB962C8B-B14F-4D97-AF65-F5344CB8AC3E}">
        <p14:creationId xmlns:p14="http://schemas.microsoft.com/office/powerpoint/2010/main" val="2660134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a local story or Nick was a newer firefighter who was eager to go on all calls. That day he was the first person on a gunshot call with facial injuries.</a:t>
            </a:r>
          </a:p>
          <a:p>
            <a:r>
              <a:rPr lang="en-US" dirty="0"/>
              <a:t>He kept his head and did a good job doing emergency first aid. He was a little excited but did good. I did a hotwash with him at the station with all involved.</a:t>
            </a:r>
          </a:p>
          <a:p>
            <a:r>
              <a:rPr lang="en-US" dirty="0"/>
              <a:t>He did not show any signs of having issues. The next day it hit him hard. He did have someone to reach out to, his sister who was a nurse. I failed to realize that he might have issues. To me it was nothing new and I have responded to this type of call many times. Nick did not have the exposure to this that I have had. Remember these newer patrollers.</a:t>
            </a:r>
          </a:p>
        </p:txBody>
      </p:sp>
      <p:sp>
        <p:nvSpPr>
          <p:cNvPr id="4" name="Slide Number Placeholder 3"/>
          <p:cNvSpPr>
            <a:spLocks noGrp="1"/>
          </p:cNvSpPr>
          <p:nvPr>
            <p:ph type="sldNum" sz="quarter" idx="5"/>
          </p:nvPr>
        </p:nvSpPr>
        <p:spPr/>
        <p:txBody>
          <a:bodyPr/>
          <a:lstStyle/>
          <a:p>
            <a:fld id="{2AAD5EDC-D090-4B3C-8B03-75F9C536C84E}" type="slidenum">
              <a:rPr lang="en-US" smtClean="0"/>
              <a:t>14</a:t>
            </a:fld>
            <a:endParaRPr lang="en-US"/>
          </a:p>
        </p:txBody>
      </p:sp>
    </p:spTree>
    <p:extLst>
      <p:ext uri="{BB962C8B-B14F-4D97-AF65-F5344CB8AC3E}">
        <p14:creationId xmlns:p14="http://schemas.microsoft.com/office/powerpoint/2010/main" val="3153674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this call one of our long time firefighters, Lets call him Bob, responded to this call along with Nick. Bob did not go into the ditch and do patient care. He is usually take charge on medical scenes. He called for a helicopter and set up the landing site.</a:t>
            </a:r>
          </a:p>
          <a:p>
            <a:r>
              <a:rPr lang="en-US" dirty="0"/>
              <a:t>Nick had very traumatic injuries to deal with and did a great job at saving this girls life. After the call we did a hotwash and Bob seemed unusually quite. He said he was ok. The next day I did follow-up with everyone on scene and we set up a group debrief using the EMS Chaplin. Long story short and with Bob’s permission I share this with you. Bob had lost his son in a motorcycle accident and emotionally could not go down in that ditch. </a:t>
            </a:r>
          </a:p>
        </p:txBody>
      </p:sp>
      <p:sp>
        <p:nvSpPr>
          <p:cNvPr id="4" name="Slide Number Placeholder 3"/>
          <p:cNvSpPr>
            <a:spLocks noGrp="1"/>
          </p:cNvSpPr>
          <p:nvPr>
            <p:ph type="sldNum" sz="quarter" idx="5"/>
          </p:nvPr>
        </p:nvSpPr>
        <p:spPr/>
        <p:txBody>
          <a:bodyPr/>
          <a:lstStyle/>
          <a:p>
            <a:fld id="{2AAD5EDC-D090-4B3C-8B03-75F9C536C84E}" type="slidenum">
              <a:rPr lang="en-US" smtClean="0"/>
              <a:t>15</a:t>
            </a:fld>
            <a:endParaRPr lang="en-US"/>
          </a:p>
        </p:txBody>
      </p:sp>
    </p:spTree>
    <p:extLst>
      <p:ext uri="{BB962C8B-B14F-4D97-AF65-F5344CB8AC3E}">
        <p14:creationId xmlns:p14="http://schemas.microsoft.com/office/powerpoint/2010/main" val="1682019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need to keep then ones we already have. A flagger on a road crew was stuck by a pickup and tossed in the ditch. Multiple injuries. Talking to a witness, he said he seen it happen and he had seen it happen before. He was very shaken up. He stated he had been a firefighter before for a different dept. and was on the same type of call. At the hotwash they asked him how he was doing. He was ok then. It hit him the next day and there was no follow-up with him. He had a stress injury and no help. He quit the fire dept. remember it doesn’t hit everyone at the same time.</a:t>
            </a:r>
          </a:p>
        </p:txBody>
      </p:sp>
      <p:sp>
        <p:nvSpPr>
          <p:cNvPr id="4" name="Slide Number Placeholder 3"/>
          <p:cNvSpPr>
            <a:spLocks noGrp="1"/>
          </p:cNvSpPr>
          <p:nvPr>
            <p:ph type="sldNum" sz="quarter" idx="5"/>
          </p:nvPr>
        </p:nvSpPr>
        <p:spPr/>
        <p:txBody>
          <a:bodyPr/>
          <a:lstStyle/>
          <a:p>
            <a:fld id="{2AAD5EDC-D090-4B3C-8B03-75F9C536C84E}" type="slidenum">
              <a:rPr lang="en-US" smtClean="0"/>
              <a:t>16</a:t>
            </a:fld>
            <a:endParaRPr lang="en-US"/>
          </a:p>
        </p:txBody>
      </p:sp>
    </p:spTree>
    <p:extLst>
      <p:ext uri="{BB962C8B-B14F-4D97-AF65-F5344CB8AC3E}">
        <p14:creationId xmlns:p14="http://schemas.microsoft.com/office/powerpoint/2010/main" val="180816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person can have a different reaction to a stressful incident. After the adrenalin wears off you can feel overwhelmed. This can hit you anytime. For me it has happened about 24 hours after. It can hit you anytime.</a:t>
            </a:r>
          </a:p>
        </p:txBody>
      </p:sp>
      <p:sp>
        <p:nvSpPr>
          <p:cNvPr id="4" name="Slide Number Placeholder 3"/>
          <p:cNvSpPr>
            <a:spLocks noGrp="1"/>
          </p:cNvSpPr>
          <p:nvPr>
            <p:ph type="sldNum" sz="quarter" idx="5"/>
          </p:nvPr>
        </p:nvSpPr>
        <p:spPr/>
        <p:txBody>
          <a:bodyPr/>
          <a:lstStyle/>
          <a:p>
            <a:fld id="{2AAD5EDC-D090-4B3C-8B03-75F9C536C84E}" type="slidenum">
              <a:rPr lang="en-US" smtClean="0"/>
              <a:t>25</a:t>
            </a:fld>
            <a:endParaRPr lang="en-US"/>
          </a:p>
        </p:txBody>
      </p:sp>
    </p:spTree>
    <p:extLst>
      <p:ext uri="{BB962C8B-B14F-4D97-AF65-F5344CB8AC3E}">
        <p14:creationId xmlns:p14="http://schemas.microsoft.com/office/powerpoint/2010/main" val="3904181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333 is a reminder to check in on the patroller with a possible stress injury. 911 is also 9 hours 1 day 1 week</a:t>
            </a:r>
          </a:p>
        </p:txBody>
      </p:sp>
      <p:sp>
        <p:nvSpPr>
          <p:cNvPr id="4" name="Slide Number Placeholder 3"/>
          <p:cNvSpPr>
            <a:spLocks noGrp="1"/>
          </p:cNvSpPr>
          <p:nvPr>
            <p:ph type="sldNum" sz="quarter" idx="5"/>
          </p:nvPr>
        </p:nvSpPr>
        <p:spPr/>
        <p:txBody>
          <a:bodyPr/>
          <a:lstStyle/>
          <a:p>
            <a:fld id="{2AAD5EDC-D090-4B3C-8B03-75F9C536C84E}" type="slidenum">
              <a:rPr lang="en-US" smtClean="0"/>
              <a:t>26</a:t>
            </a:fld>
            <a:endParaRPr lang="en-US"/>
          </a:p>
        </p:txBody>
      </p:sp>
    </p:spTree>
    <p:extLst>
      <p:ext uri="{BB962C8B-B14F-4D97-AF65-F5344CB8AC3E}">
        <p14:creationId xmlns:p14="http://schemas.microsoft.com/office/powerpoint/2010/main" val="38319904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 for those stressful incidents, plan for those incidents and there will be less stress when they happen.</a:t>
            </a:r>
          </a:p>
        </p:txBody>
      </p:sp>
      <p:sp>
        <p:nvSpPr>
          <p:cNvPr id="4" name="Slide Number Placeholder 3"/>
          <p:cNvSpPr>
            <a:spLocks noGrp="1"/>
          </p:cNvSpPr>
          <p:nvPr>
            <p:ph type="sldNum" sz="quarter" idx="5"/>
          </p:nvPr>
        </p:nvSpPr>
        <p:spPr/>
        <p:txBody>
          <a:bodyPr/>
          <a:lstStyle/>
          <a:p>
            <a:fld id="{2AAD5EDC-D090-4B3C-8B03-75F9C536C84E}" type="slidenum">
              <a:rPr lang="en-US" smtClean="0"/>
              <a:t>29</a:t>
            </a:fld>
            <a:endParaRPr lang="en-US"/>
          </a:p>
        </p:txBody>
      </p:sp>
    </p:spTree>
    <p:extLst>
      <p:ext uri="{BB962C8B-B14F-4D97-AF65-F5344CB8AC3E}">
        <p14:creationId xmlns:p14="http://schemas.microsoft.com/office/powerpoint/2010/main" val="24377536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like </a:t>
            </a:r>
            <a:r>
              <a:rPr lang="en-US" dirty="0" err="1"/>
              <a:t>Mork</a:t>
            </a:r>
            <a:r>
              <a:rPr lang="en-US" dirty="0"/>
              <a:t> is doing, let the hill or PR person do the talking.</a:t>
            </a:r>
          </a:p>
        </p:txBody>
      </p:sp>
      <p:sp>
        <p:nvSpPr>
          <p:cNvPr id="4" name="Slide Number Placeholder 3"/>
          <p:cNvSpPr>
            <a:spLocks noGrp="1"/>
          </p:cNvSpPr>
          <p:nvPr>
            <p:ph type="sldNum" sz="quarter" idx="5"/>
          </p:nvPr>
        </p:nvSpPr>
        <p:spPr/>
        <p:txBody>
          <a:bodyPr/>
          <a:lstStyle/>
          <a:p>
            <a:fld id="{2AAD5EDC-D090-4B3C-8B03-75F9C536C84E}" type="slidenum">
              <a:rPr lang="en-US" smtClean="0"/>
              <a:t>35</a:t>
            </a:fld>
            <a:endParaRPr lang="en-US"/>
          </a:p>
        </p:txBody>
      </p:sp>
    </p:spTree>
    <p:extLst>
      <p:ext uri="{BB962C8B-B14F-4D97-AF65-F5344CB8AC3E}">
        <p14:creationId xmlns:p14="http://schemas.microsoft.com/office/powerpoint/2010/main" val="35173788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them know you went through a bad call, but not all the details.</a:t>
            </a:r>
          </a:p>
        </p:txBody>
      </p:sp>
      <p:sp>
        <p:nvSpPr>
          <p:cNvPr id="4" name="Slide Number Placeholder 3"/>
          <p:cNvSpPr>
            <a:spLocks noGrp="1"/>
          </p:cNvSpPr>
          <p:nvPr>
            <p:ph type="sldNum" sz="quarter" idx="5"/>
          </p:nvPr>
        </p:nvSpPr>
        <p:spPr/>
        <p:txBody>
          <a:bodyPr/>
          <a:lstStyle/>
          <a:p>
            <a:fld id="{2AAD5EDC-D090-4B3C-8B03-75F9C536C84E}" type="slidenum">
              <a:rPr lang="en-US" smtClean="0"/>
              <a:t>36</a:t>
            </a:fld>
            <a:endParaRPr lang="en-US"/>
          </a:p>
        </p:txBody>
      </p:sp>
    </p:spTree>
    <p:extLst>
      <p:ext uri="{BB962C8B-B14F-4D97-AF65-F5344CB8AC3E}">
        <p14:creationId xmlns:p14="http://schemas.microsoft.com/office/powerpoint/2010/main" val="2829201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25731-0D72-E52B-C67A-C303EF866D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025C771-81C2-3828-58C0-E2E2312A9C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E9FD3CD-EA90-3A31-630D-24FBED8F2FDD}"/>
              </a:ext>
            </a:extLst>
          </p:cNvPr>
          <p:cNvSpPr>
            <a:spLocks noGrp="1"/>
          </p:cNvSpPr>
          <p:nvPr>
            <p:ph type="dt" sz="half" idx="10"/>
          </p:nvPr>
        </p:nvSpPr>
        <p:spPr/>
        <p:txBody>
          <a:bodyPr/>
          <a:lstStyle/>
          <a:p>
            <a:fld id="{9AD05D40-2A6D-4E3D-8967-12354D67E963}" type="datetimeFigureOut">
              <a:rPr lang="en-US" smtClean="0"/>
              <a:t>10/24/2024</a:t>
            </a:fld>
            <a:endParaRPr lang="en-US"/>
          </a:p>
        </p:txBody>
      </p:sp>
      <p:sp>
        <p:nvSpPr>
          <p:cNvPr id="5" name="Footer Placeholder 4">
            <a:extLst>
              <a:ext uri="{FF2B5EF4-FFF2-40B4-BE49-F238E27FC236}">
                <a16:creationId xmlns:a16="http://schemas.microsoft.com/office/drawing/2014/main" id="{A27A7204-1C3C-B3EC-EEB5-5FC899DA13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80F428-8879-6A3B-7CAE-0677A97BAFB3}"/>
              </a:ext>
            </a:extLst>
          </p:cNvPr>
          <p:cNvSpPr>
            <a:spLocks noGrp="1"/>
          </p:cNvSpPr>
          <p:nvPr>
            <p:ph type="sldNum" sz="quarter" idx="12"/>
          </p:nvPr>
        </p:nvSpPr>
        <p:spPr/>
        <p:txBody>
          <a:bodyPr/>
          <a:lstStyle/>
          <a:p>
            <a:fld id="{90516058-D107-4175-AB15-D2B575722381}" type="slidenum">
              <a:rPr lang="en-US" smtClean="0"/>
              <a:t>‹#›</a:t>
            </a:fld>
            <a:endParaRPr lang="en-US"/>
          </a:p>
        </p:txBody>
      </p:sp>
    </p:spTree>
    <p:extLst>
      <p:ext uri="{BB962C8B-B14F-4D97-AF65-F5344CB8AC3E}">
        <p14:creationId xmlns:p14="http://schemas.microsoft.com/office/powerpoint/2010/main" val="2816764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24598-5D0A-9DA1-0ACB-69FFF112C2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8534C4-F2EA-44D5-86B1-03215C9C689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5AD9D5-00FC-79C7-3943-72E0248CF507}"/>
              </a:ext>
            </a:extLst>
          </p:cNvPr>
          <p:cNvSpPr>
            <a:spLocks noGrp="1"/>
          </p:cNvSpPr>
          <p:nvPr>
            <p:ph type="dt" sz="half" idx="10"/>
          </p:nvPr>
        </p:nvSpPr>
        <p:spPr/>
        <p:txBody>
          <a:bodyPr/>
          <a:lstStyle/>
          <a:p>
            <a:fld id="{9AD05D40-2A6D-4E3D-8967-12354D67E963}" type="datetimeFigureOut">
              <a:rPr lang="en-US" smtClean="0"/>
              <a:t>10/24/2024</a:t>
            </a:fld>
            <a:endParaRPr lang="en-US"/>
          </a:p>
        </p:txBody>
      </p:sp>
      <p:sp>
        <p:nvSpPr>
          <p:cNvPr id="5" name="Footer Placeholder 4">
            <a:extLst>
              <a:ext uri="{FF2B5EF4-FFF2-40B4-BE49-F238E27FC236}">
                <a16:creationId xmlns:a16="http://schemas.microsoft.com/office/drawing/2014/main" id="{912AEB37-56C2-7376-9BB4-9E01982841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CBB7EF-B151-CD5F-60C2-E6B8CA27EF58}"/>
              </a:ext>
            </a:extLst>
          </p:cNvPr>
          <p:cNvSpPr>
            <a:spLocks noGrp="1"/>
          </p:cNvSpPr>
          <p:nvPr>
            <p:ph type="sldNum" sz="quarter" idx="12"/>
          </p:nvPr>
        </p:nvSpPr>
        <p:spPr/>
        <p:txBody>
          <a:bodyPr/>
          <a:lstStyle/>
          <a:p>
            <a:fld id="{90516058-D107-4175-AB15-D2B575722381}" type="slidenum">
              <a:rPr lang="en-US" smtClean="0"/>
              <a:t>‹#›</a:t>
            </a:fld>
            <a:endParaRPr lang="en-US"/>
          </a:p>
        </p:txBody>
      </p:sp>
    </p:spTree>
    <p:extLst>
      <p:ext uri="{BB962C8B-B14F-4D97-AF65-F5344CB8AC3E}">
        <p14:creationId xmlns:p14="http://schemas.microsoft.com/office/powerpoint/2010/main" val="543884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580D6-38F0-605E-3322-1EB2F014D2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4A89-E6AA-8C03-0262-D9271C64806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5B8611-A4C2-85B0-1633-0EB68CF2004E}"/>
              </a:ext>
            </a:extLst>
          </p:cNvPr>
          <p:cNvSpPr>
            <a:spLocks noGrp="1"/>
          </p:cNvSpPr>
          <p:nvPr>
            <p:ph type="dt" sz="half" idx="10"/>
          </p:nvPr>
        </p:nvSpPr>
        <p:spPr/>
        <p:txBody>
          <a:bodyPr/>
          <a:lstStyle/>
          <a:p>
            <a:fld id="{9AD05D40-2A6D-4E3D-8967-12354D67E963}" type="datetimeFigureOut">
              <a:rPr lang="en-US" smtClean="0"/>
              <a:t>10/24/2024</a:t>
            </a:fld>
            <a:endParaRPr lang="en-US"/>
          </a:p>
        </p:txBody>
      </p:sp>
      <p:sp>
        <p:nvSpPr>
          <p:cNvPr id="5" name="Footer Placeholder 4">
            <a:extLst>
              <a:ext uri="{FF2B5EF4-FFF2-40B4-BE49-F238E27FC236}">
                <a16:creationId xmlns:a16="http://schemas.microsoft.com/office/drawing/2014/main" id="{F5852357-B3E8-4B33-A39F-D241E62223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E3C5A2-7AEC-037B-FC37-ADC4C0E4BE94}"/>
              </a:ext>
            </a:extLst>
          </p:cNvPr>
          <p:cNvSpPr>
            <a:spLocks noGrp="1"/>
          </p:cNvSpPr>
          <p:nvPr>
            <p:ph type="sldNum" sz="quarter" idx="12"/>
          </p:nvPr>
        </p:nvSpPr>
        <p:spPr/>
        <p:txBody>
          <a:bodyPr/>
          <a:lstStyle/>
          <a:p>
            <a:fld id="{90516058-D107-4175-AB15-D2B575722381}" type="slidenum">
              <a:rPr lang="en-US" smtClean="0"/>
              <a:t>‹#›</a:t>
            </a:fld>
            <a:endParaRPr lang="en-US"/>
          </a:p>
        </p:txBody>
      </p:sp>
    </p:spTree>
    <p:extLst>
      <p:ext uri="{BB962C8B-B14F-4D97-AF65-F5344CB8AC3E}">
        <p14:creationId xmlns:p14="http://schemas.microsoft.com/office/powerpoint/2010/main" val="1716032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27A9D-BB6F-96A5-0C12-0EA44286EC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5856D2-92F6-9E72-8612-67D7A743D9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0B6D405-3B5D-1131-7A7A-3928872C0B6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219B42-3326-BA59-8333-4679F6A698BE}"/>
              </a:ext>
            </a:extLst>
          </p:cNvPr>
          <p:cNvSpPr>
            <a:spLocks noGrp="1"/>
          </p:cNvSpPr>
          <p:nvPr>
            <p:ph type="dt" sz="half" idx="10"/>
          </p:nvPr>
        </p:nvSpPr>
        <p:spPr/>
        <p:txBody>
          <a:bodyPr/>
          <a:lstStyle/>
          <a:p>
            <a:fld id="{9AD05D40-2A6D-4E3D-8967-12354D67E963}" type="datetimeFigureOut">
              <a:rPr lang="en-US" smtClean="0"/>
              <a:t>10/24/2024</a:t>
            </a:fld>
            <a:endParaRPr lang="en-US"/>
          </a:p>
        </p:txBody>
      </p:sp>
      <p:sp>
        <p:nvSpPr>
          <p:cNvPr id="6" name="Footer Placeholder 5">
            <a:extLst>
              <a:ext uri="{FF2B5EF4-FFF2-40B4-BE49-F238E27FC236}">
                <a16:creationId xmlns:a16="http://schemas.microsoft.com/office/drawing/2014/main" id="{5111E7AB-216D-42A3-8899-0FE0056E04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005853-3153-677A-9CDB-830DA584C91B}"/>
              </a:ext>
            </a:extLst>
          </p:cNvPr>
          <p:cNvSpPr>
            <a:spLocks noGrp="1"/>
          </p:cNvSpPr>
          <p:nvPr>
            <p:ph type="sldNum" sz="quarter" idx="12"/>
          </p:nvPr>
        </p:nvSpPr>
        <p:spPr/>
        <p:txBody>
          <a:bodyPr/>
          <a:lstStyle/>
          <a:p>
            <a:fld id="{90516058-D107-4175-AB15-D2B575722381}" type="slidenum">
              <a:rPr lang="en-US" smtClean="0"/>
              <a:t>‹#›</a:t>
            </a:fld>
            <a:endParaRPr lang="en-US"/>
          </a:p>
        </p:txBody>
      </p:sp>
    </p:spTree>
    <p:extLst>
      <p:ext uri="{BB962C8B-B14F-4D97-AF65-F5344CB8AC3E}">
        <p14:creationId xmlns:p14="http://schemas.microsoft.com/office/powerpoint/2010/main" val="3972109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F56FA-B52C-A83F-2CC8-AD0133DC5CA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FA2B75-69B1-50FE-2341-B59770DB22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143EB56-1DE9-DDBC-EA22-6EA953C45C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BA829C6-A20B-5A37-7003-1DE731BE0B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24B99E-679A-5133-C4D6-2B5826796A6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23381D4-AE78-C8DB-B26B-00F213CD08AB}"/>
              </a:ext>
            </a:extLst>
          </p:cNvPr>
          <p:cNvSpPr>
            <a:spLocks noGrp="1"/>
          </p:cNvSpPr>
          <p:nvPr>
            <p:ph type="dt" sz="half" idx="10"/>
          </p:nvPr>
        </p:nvSpPr>
        <p:spPr/>
        <p:txBody>
          <a:bodyPr/>
          <a:lstStyle/>
          <a:p>
            <a:fld id="{9AD05D40-2A6D-4E3D-8967-12354D67E963}" type="datetimeFigureOut">
              <a:rPr lang="en-US" smtClean="0"/>
              <a:t>10/24/2024</a:t>
            </a:fld>
            <a:endParaRPr lang="en-US"/>
          </a:p>
        </p:txBody>
      </p:sp>
      <p:sp>
        <p:nvSpPr>
          <p:cNvPr id="8" name="Footer Placeholder 7">
            <a:extLst>
              <a:ext uri="{FF2B5EF4-FFF2-40B4-BE49-F238E27FC236}">
                <a16:creationId xmlns:a16="http://schemas.microsoft.com/office/drawing/2014/main" id="{529BBA2E-DEDB-601D-150E-114EBE19C64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87472D-54C3-2583-ABA5-FF024986BF68}"/>
              </a:ext>
            </a:extLst>
          </p:cNvPr>
          <p:cNvSpPr>
            <a:spLocks noGrp="1"/>
          </p:cNvSpPr>
          <p:nvPr>
            <p:ph type="sldNum" sz="quarter" idx="12"/>
          </p:nvPr>
        </p:nvSpPr>
        <p:spPr/>
        <p:txBody>
          <a:bodyPr/>
          <a:lstStyle/>
          <a:p>
            <a:fld id="{90516058-D107-4175-AB15-D2B575722381}" type="slidenum">
              <a:rPr lang="en-US" smtClean="0"/>
              <a:t>‹#›</a:t>
            </a:fld>
            <a:endParaRPr lang="en-US"/>
          </a:p>
        </p:txBody>
      </p:sp>
    </p:spTree>
    <p:extLst>
      <p:ext uri="{BB962C8B-B14F-4D97-AF65-F5344CB8AC3E}">
        <p14:creationId xmlns:p14="http://schemas.microsoft.com/office/powerpoint/2010/main" val="1567500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58295-FF27-1203-C057-11632279958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19C96E-9150-3BDD-53BE-0200036F3DBD}"/>
              </a:ext>
            </a:extLst>
          </p:cNvPr>
          <p:cNvSpPr>
            <a:spLocks noGrp="1"/>
          </p:cNvSpPr>
          <p:nvPr>
            <p:ph type="dt" sz="half" idx="10"/>
          </p:nvPr>
        </p:nvSpPr>
        <p:spPr/>
        <p:txBody>
          <a:bodyPr/>
          <a:lstStyle/>
          <a:p>
            <a:fld id="{9AD05D40-2A6D-4E3D-8967-12354D67E963}" type="datetimeFigureOut">
              <a:rPr lang="en-US" smtClean="0"/>
              <a:t>10/24/2024</a:t>
            </a:fld>
            <a:endParaRPr lang="en-US"/>
          </a:p>
        </p:txBody>
      </p:sp>
      <p:sp>
        <p:nvSpPr>
          <p:cNvPr id="4" name="Footer Placeholder 3">
            <a:extLst>
              <a:ext uri="{FF2B5EF4-FFF2-40B4-BE49-F238E27FC236}">
                <a16:creationId xmlns:a16="http://schemas.microsoft.com/office/drawing/2014/main" id="{E3CA5C82-0337-5E1F-D674-589964F0447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CF29282-6528-AA8D-FB97-DF5881D2CE1C}"/>
              </a:ext>
            </a:extLst>
          </p:cNvPr>
          <p:cNvSpPr>
            <a:spLocks noGrp="1"/>
          </p:cNvSpPr>
          <p:nvPr>
            <p:ph type="sldNum" sz="quarter" idx="12"/>
          </p:nvPr>
        </p:nvSpPr>
        <p:spPr/>
        <p:txBody>
          <a:bodyPr/>
          <a:lstStyle/>
          <a:p>
            <a:fld id="{90516058-D107-4175-AB15-D2B575722381}" type="slidenum">
              <a:rPr lang="en-US" smtClean="0"/>
              <a:t>‹#›</a:t>
            </a:fld>
            <a:endParaRPr lang="en-US"/>
          </a:p>
        </p:txBody>
      </p:sp>
    </p:spTree>
    <p:extLst>
      <p:ext uri="{BB962C8B-B14F-4D97-AF65-F5344CB8AC3E}">
        <p14:creationId xmlns:p14="http://schemas.microsoft.com/office/powerpoint/2010/main" val="3554385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26C83A-3232-C419-9287-FDF31A239F80}"/>
              </a:ext>
            </a:extLst>
          </p:cNvPr>
          <p:cNvSpPr>
            <a:spLocks noGrp="1"/>
          </p:cNvSpPr>
          <p:nvPr>
            <p:ph type="dt" sz="half" idx="10"/>
          </p:nvPr>
        </p:nvSpPr>
        <p:spPr/>
        <p:txBody>
          <a:bodyPr/>
          <a:lstStyle/>
          <a:p>
            <a:fld id="{9AD05D40-2A6D-4E3D-8967-12354D67E963}" type="datetimeFigureOut">
              <a:rPr lang="en-US" smtClean="0"/>
              <a:t>10/24/2024</a:t>
            </a:fld>
            <a:endParaRPr lang="en-US"/>
          </a:p>
        </p:txBody>
      </p:sp>
      <p:sp>
        <p:nvSpPr>
          <p:cNvPr id="3" name="Footer Placeholder 2">
            <a:extLst>
              <a:ext uri="{FF2B5EF4-FFF2-40B4-BE49-F238E27FC236}">
                <a16:creationId xmlns:a16="http://schemas.microsoft.com/office/drawing/2014/main" id="{FF7F8A0F-4C50-4234-8F6E-FE509112B7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AC2160D-6875-AE8E-93A8-6F94AA28CD16}"/>
              </a:ext>
            </a:extLst>
          </p:cNvPr>
          <p:cNvSpPr>
            <a:spLocks noGrp="1"/>
          </p:cNvSpPr>
          <p:nvPr>
            <p:ph type="sldNum" sz="quarter" idx="12"/>
          </p:nvPr>
        </p:nvSpPr>
        <p:spPr/>
        <p:txBody>
          <a:bodyPr/>
          <a:lstStyle/>
          <a:p>
            <a:fld id="{90516058-D107-4175-AB15-D2B575722381}" type="slidenum">
              <a:rPr lang="en-US" smtClean="0"/>
              <a:t>‹#›</a:t>
            </a:fld>
            <a:endParaRPr lang="en-US"/>
          </a:p>
        </p:txBody>
      </p:sp>
    </p:spTree>
    <p:extLst>
      <p:ext uri="{BB962C8B-B14F-4D97-AF65-F5344CB8AC3E}">
        <p14:creationId xmlns:p14="http://schemas.microsoft.com/office/powerpoint/2010/main" val="3486686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70259-1DF0-5A6B-8C6E-1A29C7B49E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62209F1-8E4E-3B81-5709-794FAF4F53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F5EB19-67CA-1204-FFA6-412FCDB78A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96571D-5C20-619E-70FA-4B4BDF5C5B5D}"/>
              </a:ext>
            </a:extLst>
          </p:cNvPr>
          <p:cNvSpPr>
            <a:spLocks noGrp="1"/>
          </p:cNvSpPr>
          <p:nvPr>
            <p:ph type="dt" sz="half" idx="10"/>
          </p:nvPr>
        </p:nvSpPr>
        <p:spPr/>
        <p:txBody>
          <a:bodyPr/>
          <a:lstStyle/>
          <a:p>
            <a:fld id="{9AD05D40-2A6D-4E3D-8967-12354D67E963}" type="datetimeFigureOut">
              <a:rPr lang="en-US" smtClean="0"/>
              <a:t>10/24/2024</a:t>
            </a:fld>
            <a:endParaRPr lang="en-US"/>
          </a:p>
        </p:txBody>
      </p:sp>
      <p:sp>
        <p:nvSpPr>
          <p:cNvPr id="6" name="Footer Placeholder 5">
            <a:extLst>
              <a:ext uri="{FF2B5EF4-FFF2-40B4-BE49-F238E27FC236}">
                <a16:creationId xmlns:a16="http://schemas.microsoft.com/office/drawing/2014/main" id="{8EFEDC6C-20BA-1F17-E673-FA27EAA91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CF21EC-4DB1-A72C-81CA-8EF3565F0CBE}"/>
              </a:ext>
            </a:extLst>
          </p:cNvPr>
          <p:cNvSpPr>
            <a:spLocks noGrp="1"/>
          </p:cNvSpPr>
          <p:nvPr>
            <p:ph type="sldNum" sz="quarter" idx="12"/>
          </p:nvPr>
        </p:nvSpPr>
        <p:spPr/>
        <p:txBody>
          <a:bodyPr/>
          <a:lstStyle/>
          <a:p>
            <a:fld id="{90516058-D107-4175-AB15-D2B575722381}" type="slidenum">
              <a:rPr lang="en-US" smtClean="0"/>
              <a:t>‹#›</a:t>
            </a:fld>
            <a:endParaRPr lang="en-US"/>
          </a:p>
        </p:txBody>
      </p:sp>
    </p:spTree>
    <p:extLst>
      <p:ext uri="{BB962C8B-B14F-4D97-AF65-F5344CB8AC3E}">
        <p14:creationId xmlns:p14="http://schemas.microsoft.com/office/powerpoint/2010/main" val="871203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C13F0-2EB6-69C1-A2DD-F8C1837DFB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7200EDA-E002-3F3C-0166-300A01CEC9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084C741-E3FC-A11E-7AEB-F201758DE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05D21A-2DBC-5722-76E2-0FFA92684CE0}"/>
              </a:ext>
            </a:extLst>
          </p:cNvPr>
          <p:cNvSpPr>
            <a:spLocks noGrp="1"/>
          </p:cNvSpPr>
          <p:nvPr>
            <p:ph type="dt" sz="half" idx="10"/>
          </p:nvPr>
        </p:nvSpPr>
        <p:spPr/>
        <p:txBody>
          <a:bodyPr/>
          <a:lstStyle/>
          <a:p>
            <a:fld id="{9AD05D40-2A6D-4E3D-8967-12354D67E963}" type="datetimeFigureOut">
              <a:rPr lang="en-US" smtClean="0"/>
              <a:t>10/24/2024</a:t>
            </a:fld>
            <a:endParaRPr lang="en-US"/>
          </a:p>
        </p:txBody>
      </p:sp>
      <p:sp>
        <p:nvSpPr>
          <p:cNvPr id="6" name="Footer Placeholder 5">
            <a:extLst>
              <a:ext uri="{FF2B5EF4-FFF2-40B4-BE49-F238E27FC236}">
                <a16:creationId xmlns:a16="http://schemas.microsoft.com/office/drawing/2014/main" id="{69B8AF7E-396C-6003-8BDD-2B068469D5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A2E986-AE4E-996F-3777-4214746A871A}"/>
              </a:ext>
            </a:extLst>
          </p:cNvPr>
          <p:cNvSpPr>
            <a:spLocks noGrp="1"/>
          </p:cNvSpPr>
          <p:nvPr>
            <p:ph type="sldNum" sz="quarter" idx="12"/>
          </p:nvPr>
        </p:nvSpPr>
        <p:spPr/>
        <p:txBody>
          <a:bodyPr/>
          <a:lstStyle/>
          <a:p>
            <a:fld id="{90516058-D107-4175-AB15-D2B575722381}" type="slidenum">
              <a:rPr lang="en-US" smtClean="0"/>
              <a:t>‹#›</a:t>
            </a:fld>
            <a:endParaRPr lang="en-US"/>
          </a:p>
        </p:txBody>
      </p:sp>
    </p:spTree>
    <p:extLst>
      <p:ext uri="{BB962C8B-B14F-4D97-AF65-F5344CB8AC3E}">
        <p14:creationId xmlns:p14="http://schemas.microsoft.com/office/powerpoint/2010/main" val="3461121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5BFCF-A173-CF07-9FD7-91AA8315A13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B603318-46F0-6B9F-2C4A-A7D105B3F80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786E04-576D-AD2A-8D40-4614BCD4ADE9}"/>
              </a:ext>
            </a:extLst>
          </p:cNvPr>
          <p:cNvSpPr>
            <a:spLocks noGrp="1"/>
          </p:cNvSpPr>
          <p:nvPr>
            <p:ph type="dt" sz="half" idx="10"/>
          </p:nvPr>
        </p:nvSpPr>
        <p:spPr/>
        <p:txBody>
          <a:bodyPr/>
          <a:lstStyle/>
          <a:p>
            <a:fld id="{9AD05D40-2A6D-4E3D-8967-12354D67E963}" type="datetimeFigureOut">
              <a:rPr lang="en-US" smtClean="0"/>
              <a:t>10/24/2024</a:t>
            </a:fld>
            <a:endParaRPr lang="en-US"/>
          </a:p>
        </p:txBody>
      </p:sp>
      <p:sp>
        <p:nvSpPr>
          <p:cNvPr id="5" name="Footer Placeholder 4">
            <a:extLst>
              <a:ext uri="{FF2B5EF4-FFF2-40B4-BE49-F238E27FC236}">
                <a16:creationId xmlns:a16="http://schemas.microsoft.com/office/drawing/2014/main" id="{8F65C661-2F19-3EFE-61B6-DEF6FF345F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D48036-F23F-A801-5F33-FF44ABFF93B3}"/>
              </a:ext>
            </a:extLst>
          </p:cNvPr>
          <p:cNvSpPr>
            <a:spLocks noGrp="1"/>
          </p:cNvSpPr>
          <p:nvPr>
            <p:ph type="sldNum" sz="quarter" idx="12"/>
          </p:nvPr>
        </p:nvSpPr>
        <p:spPr/>
        <p:txBody>
          <a:bodyPr/>
          <a:lstStyle/>
          <a:p>
            <a:fld id="{90516058-D107-4175-AB15-D2B575722381}" type="slidenum">
              <a:rPr lang="en-US" smtClean="0"/>
              <a:t>‹#›</a:t>
            </a:fld>
            <a:endParaRPr lang="en-US"/>
          </a:p>
        </p:txBody>
      </p:sp>
    </p:spTree>
    <p:extLst>
      <p:ext uri="{BB962C8B-B14F-4D97-AF65-F5344CB8AC3E}">
        <p14:creationId xmlns:p14="http://schemas.microsoft.com/office/powerpoint/2010/main" val="69766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DDAC9CB-4EC2-BDF9-DCC2-6DC8089E1F0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ECDEB39-5F3A-7098-95DA-DED43F3E7A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33FA35-535A-CC74-BBB2-7F4F59063459}"/>
              </a:ext>
            </a:extLst>
          </p:cNvPr>
          <p:cNvSpPr>
            <a:spLocks noGrp="1"/>
          </p:cNvSpPr>
          <p:nvPr>
            <p:ph type="dt" sz="half" idx="10"/>
          </p:nvPr>
        </p:nvSpPr>
        <p:spPr/>
        <p:txBody>
          <a:bodyPr/>
          <a:lstStyle/>
          <a:p>
            <a:fld id="{9AD05D40-2A6D-4E3D-8967-12354D67E963}" type="datetimeFigureOut">
              <a:rPr lang="en-US" smtClean="0"/>
              <a:t>10/24/2024</a:t>
            </a:fld>
            <a:endParaRPr lang="en-US"/>
          </a:p>
        </p:txBody>
      </p:sp>
      <p:sp>
        <p:nvSpPr>
          <p:cNvPr id="5" name="Footer Placeholder 4">
            <a:extLst>
              <a:ext uri="{FF2B5EF4-FFF2-40B4-BE49-F238E27FC236}">
                <a16:creationId xmlns:a16="http://schemas.microsoft.com/office/drawing/2014/main" id="{F19535E2-1CE9-F1C2-352F-A747E7EFB4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AB37A4-BBB5-5DC7-0D7D-15A920CAE29A}"/>
              </a:ext>
            </a:extLst>
          </p:cNvPr>
          <p:cNvSpPr>
            <a:spLocks noGrp="1"/>
          </p:cNvSpPr>
          <p:nvPr>
            <p:ph type="sldNum" sz="quarter" idx="12"/>
          </p:nvPr>
        </p:nvSpPr>
        <p:spPr/>
        <p:txBody>
          <a:bodyPr/>
          <a:lstStyle/>
          <a:p>
            <a:fld id="{90516058-D107-4175-AB15-D2B575722381}" type="slidenum">
              <a:rPr lang="en-US" smtClean="0"/>
              <a:t>‹#›</a:t>
            </a:fld>
            <a:endParaRPr lang="en-US"/>
          </a:p>
        </p:txBody>
      </p:sp>
    </p:spTree>
    <p:extLst>
      <p:ext uri="{BB962C8B-B14F-4D97-AF65-F5344CB8AC3E}">
        <p14:creationId xmlns:p14="http://schemas.microsoft.com/office/powerpoint/2010/main" val="648314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C9ACF4-B92F-5EEB-0965-B2FD7D3115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AFD7DA0-18F0-0C07-4716-CF7610356F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FF6A22-A914-9748-4B23-8484D34372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D05D40-2A6D-4E3D-8967-12354D67E963}" type="datetimeFigureOut">
              <a:rPr lang="en-US" smtClean="0"/>
              <a:t>10/24/2024</a:t>
            </a:fld>
            <a:endParaRPr lang="en-US"/>
          </a:p>
        </p:txBody>
      </p:sp>
      <p:sp>
        <p:nvSpPr>
          <p:cNvPr id="5" name="Footer Placeholder 4">
            <a:extLst>
              <a:ext uri="{FF2B5EF4-FFF2-40B4-BE49-F238E27FC236}">
                <a16:creationId xmlns:a16="http://schemas.microsoft.com/office/drawing/2014/main" id="{0198B64D-EF67-5F2B-9435-550327A6AF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2C89CAA-865E-85F6-FFFE-2EC6A1F97D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516058-D107-4175-AB15-D2B575722381}" type="slidenum">
              <a:rPr lang="en-US" smtClean="0"/>
              <a:t>‹#›</a:t>
            </a:fld>
            <a:endParaRPr lang="en-US"/>
          </a:p>
        </p:txBody>
      </p:sp>
    </p:spTree>
    <p:extLst>
      <p:ext uri="{BB962C8B-B14F-4D97-AF65-F5344CB8AC3E}">
        <p14:creationId xmlns:p14="http://schemas.microsoft.com/office/powerpoint/2010/main" val="6674953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kxnet.com/news/local-new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kxnet.com/author/morgan-devries/"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drive.google.com/file/d/1AhuzDYQe-ym3SA3o7b3jrRNgi71gIzkm/view?usp=sharing"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s://youtu.be/Qop5XLgwkNc"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40884-DAE4-79EC-D1B4-015F00D04FC8}"/>
              </a:ext>
            </a:extLst>
          </p:cNvPr>
          <p:cNvSpPr>
            <a:spLocks noGrp="1"/>
          </p:cNvSpPr>
          <p:nvPr>
            <p:ph type="ctrTitle"/>
          </p:nvPr>
        </p:nvSpPr>
        <p:spPr>
          <a:xfrm>
            <a:off x="1524000" y="1"/>
            <a:ext cx="9144000" cy="1158240"/>
          </a:xfrm>
        </p:spPr>
        <p:txBody>
          <a:bodyPr>
            <a:noAutofit/>
          </a:bodyPr>
          <a:lstStyle/>
          <a:p>
            <a:pPr algn="l"/>
            <a:r>
              <a:rPr lang="en-US" sz="8000" b="1" i="1" dirty="0"/>
              <a:t>Patroller Wellness 101</a:t>
            </a:r>
          </a:p>
        </p:txBody>
      </p:sp>
      <p:sp>
        <p:nvSpPr>
          <p:cNvPr id="3" name="Subtitle 2">
            <a:extLst>
              <a:ext uri="{FF2B5EF4-FFF2-40B4-BE49-F238E27FC236}">
                <a16:creationId xmlns:a16="http://schemas.microsoft.com/office/drawing/2014/main" id="{1A740FA2-C221-11F3-8108-FB9BFE2617B5}"/>
              </a:ext>
            </a:extLst>
          </p:cNvPr>
          <p:cNvSpPr>
            <a:spLocks noGrp="1"/>
          </p:cNvSpPr>
          <p:nvPr>
            <p:ph type="subTitle" idx="1"/>
          </p:nvPr>
        </p:nvSpPr>
        <p:spPr>
          <a:xfrm>
            <a:off x="6865476" y="2466753"/>
            <a:ext cx="5133484" cy="1863707"/>
          </a:xfrm>
        </p:spPr>
        <p:txBody>
          <a:bodyPr>
            <a:normAutofit/>
          </a:bodyPr>
          <a:lstStyle/>
          <a:p>
            <a:pPr algn="l"/>
            <a:r>
              <a:rPr lang="en-US" sz="9600" dirty="0"/>
              <a:t>   </a:t>
            </a:r>
          </a:p>
        </p:txBody>
      </p:sp>
      <p:pic>
        <p:nvPicPr>
          <p:cNvPr id="4" name="Picture 3">
            <a:extLst>
              <a:ext uri="{FF2B5EF4-FFF2-40B4-BE49-F238E27FC236}">
                <a16:creationId xmlns:a16="http://schemas.microsoft.com/office/drawing/2014/main" id="{37441169-FC1F-9476-0861-FE453C04D3E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5706" y="1158241"/>
            <a:ext cx="8160587" cy="5699759"/>
          </a:xfrm>
          <a:prstGeom prst="rect">
            <a:avLst/>
          </a:prstGeom>
          <a:noFill/>
        </p:spPr>
      </p:pic>
    </p:spTree>
    <p:extLst>
      <p:ext uri="{BB962C8B-B14F-4D97-AF65-F5344CB8AC3E}">
        <p14:creationId xmlns:p14="http://schemas.microsoft.com/office/powerpoint/2010/main" val="2818221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C8C3D-6064-85D5-2DE9-09239E0F7614}"/>
              </a:ext>
            </a:extLst>
          </p:cNvPr>
          <p:cNvSpPr>
            <a:spLocks noGrp="1"/>
          </p:cNvSpPr>
          <p:nvPr>
            <p:ph type="title"/>
          </p:nvPr>
        </p:nvSpPr>
        <p:spPr>
          <a:xfrm>
            <a:off x="838200" y="365124"/>
            <a:ext cx="10515600" cy="4267835"/>
          </a:xfrm>
        </p:spPr>
        <p:txBody>
          <a:bodyPr>
            <a:normAutofit fontScale="90000"/>
          </a:bodyPr>
          <a:lstStyle/>
          <a:p>
            <a:pPr>
              <a:lnSpc>
                <a:spcPct val="107000"/>
              </a:lnSpc>
              <a:spcBef>
                <a:spcPts val="0"/>
              </a:spcBef>
              <a:spcAft>
                <a:spcPts val="800"/>
              </a:spcAft>
            </a:pPr>
            <a:r>
              <a:rPr lang="en-US" sz="4400" kern="100" dirty="0">
                <a:latin typeface="Calibri" panose="020F0502020204030204" pitchFamily="34" charset="0"/>
                <a:ea typeface="Calibri" panose="020F0502020204030204" pitchFamily="34" charset="0"/>
                <a:cs typeface="Times New Roman" panose="02020603050405020304" pitchFamily="18" charset="0"/>
              </a:rPr>
              <a:t>Todays </a:t>
            </a:r>
            <a:r>
              <a:rPr lang="en-US" sz="4400" kern="100" dirty="0">
                <a:effectLst/>
                <a:latin typeface="Calibri" panose="020F0502020204030204" pitchFamily="34" charset="0"/>
                <a:ea typeface="Calibri" panose="020F0502020204030204" pitchFamily="34" charset="0"/>
                <a:cs typeface="Times New Roman" panose="02020603050405020304" pitchFamily="18" charset="0"/>
              </a:rPr>
              <a:t>goal is to present a 101 class or ‘Patroller Wellness’ awareness class to all of our patrollers. This is done in a mandatory training or it can be put on video and put online with mandatory viewing.</a:t>
            </a:r>
            <a:br>
              <a:rPr lang="en-US" sz="44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pic>
        <p:nvPicPr>
          <p:cNvPr id="4" name="Content Placeholder 3">
            <a:extLst>
              <a:ext uri="{FF2B5EF4-FFF2-40B4-BE49-F238E27FC236}">
                <a16:creationId xmlns:a16="http://schemas.microsoft.com/office/drawing/2014/main" id="{67DB2EB5-AC82-E994-2E27-150555DBC05B}"/>
              </a:ext>
            </a:extLst>
          </p:cNvPr>
          <p:cNvPicPr>
            <a:picLocks noGrp="1" noChangeAspect="1"/>
          </p:cNvPicPr>
          <p:nvPr>
            <p:ph idx="1"/>
          </p:nvPr>
        </p:nvPicPr>
        <p:blipFill>
          <a:blip r:embed="rId2"/>
          <a:stretch>
            <a:fillRect/>
          </a:stretch>
        </p:blipFill>
        <p:spPr>
          <a:xfrm>
            <a:off x="1534160" y="3807300"/>
            <a:ext cx="7853680" cy="2973167"/>
          </a:xfrm>
          <a:prstGeom prst="rect">
            <a:avLst/>
          </a:prstGeom>
        </p:spPr>
      </p:pic>
    </p:spTree>
    <p:extLst>
      <p:ext uri="{BB962C8B-B14F-4D97-AF65-F5344CB8AC3E}">
        <p14:creationId xmlns:p14="http://schemas.microsoft.com/office/powerpoint/2010/main" val="1810538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B822D-D652-5943-0D4D-3888F8EBD0C4}"/>
              </a:ext>
            </a:extLst>
          </p:cNvPr>
          <p:cNvSpPr>
            <a:spLocks noGrp="1"/>
          </p:cNvSpPr>
          <p:nvPr>
            <p:ph type="title"/>
          </p:nvPr>
        </p:nvSpPr>
        <p:spPr>
          <a:xfrm>
            <a:off x="838200" y="1300480"/>
            <a:ext cx="10515600" cy="390208"/>
          </a:xfrm>
        </p:spPr>
        <p:txBody>
          <a:bodyPr>
            <a:normAutofit fontScale="90000"/>
          </a:bodyPr>
          <a:lstStyle/>
          <a:p>
            <a:pPr algn="ctr"/>
            <a:r>
              <a:rPr lang="en-US" sz="4000" b="1" kern="100" dirty="0">
                <a:effectLst/>
                <a:latin typeface="Calibri" panose="020F0502020204030204" pitchFamily="34" charset="0"/>
                <a:ea typeface="Calibri" panose="020F0502020204030204" pitchFamily="34" charset="0"/>
                <a:cs typeface="Times New Roman" panose="02020603050405020304" pitchFamily="18" charset="0"/>
              </a:rPr>
              <a:t>NSP The Patroller Wellness Task Force </a:t>
            </a:r>
            <a:br>
              <a:rPr lang="en-US" sz="4000" b="1" kern="100" dirty="0">
                <a:effectLst/>
                <a:latin typeface="Calibri" panose="020F0502020204030204" pitchFamily="34" charset="0"/>
                <a:ea typeface="Calibri" panose="020F0502020204030204" pitchFamily="34" charset="0"/>
                <a:cs typeface="Times New Roman" panose="02020603050405020304" pitchFamily="18" charset="0"/>
              </a:rPr>
            </a:br>
            <a:r>
              <a:rPr lang="en-US" sz="4000" b="1" kern="100" dirty="0">
                <a:effectLst/>
                <a:latin typeface="Calibri" panose="020F0502020204030204" pitchFamily="34" charset="0"/>
                <a:ea typeface="Calibri" panose="020F0502020204030204" pitchFamily="34" charset="0"/>
                <a:cs typeface="Times New Roman" panose="02020603050405020304" pitchFamily="18" charset="0"/>
              </a:rPr>
              <a:t>Goals and Objectives</a:t>
            </a:r>
            <a:br>
              <a:rPr lang="en-US" sz="4000" kern="100" dirty="0">
                <a:effectLst/>
                <a:latin typeface="Calibri" panose="020F0502020204030204" pitchFamily="34" charset="0"/>
                <a:ea typeface="Calibri" panose="020F0502020204030204" pitchFamily="34" charset="0"/>
                <a:cs typeface="Times New Roman" panose="02020603050405020304" pitchFamily="18" charset="0"/>
              </a:rPr>
            </a:br>
            <a:br>
              <a:rPr lang="en-US" sz="4400" dirty="0"/>
            </a:br>
            <a:endParaRPr lang="en-US" dirty="0"/>
          </a:p>
        </p:txBody>
      </p:sp>
      <p:sp>
        <p:nvSpPr>
          <p:cNvPr id="3" name="Content Placeholder 2">
            <a:extLst>
              <a:ext uri="{FF2B5EF4-FFF2-40B4-BE49-F238E27FC236}">
                <a16:creationId xmlns:a16="http://schemas.microsoft.com/office/drawing/2014/main" id="{1CA14CB3-BD19-12B8-EF9A-B37AF337A066}"/>
              </a:ext>
            </a:extLst>
          </p:cNvPr>
          <p:cNvSpPr>
            <a:spLocks noGrp="1"/>
          </p:cNvSpPr>
          <p:nvPr>
            <p:ph idx="1"/>
          </p:nvPr>
        </p:nvSpPr>
        <p:spPr/>
        <p:txBody>
          <a:bodyPr/>
          <a:lstStyle/>
          <a:p>
            <a:pPr marL="0" indent="0">
              <a:buNone/>
            </a:pPr>
            <a:endParaRPr lang="en-US" sz="2800" dirty="0"/>
          </a:p>
          <a:p>
            <a:r>
              <a:rPr lang="en-US" sz="3600" b="1" dirty="0"/>
              <a:t>1. Develop an awareness of Patroller Stress Injury.</a:t>
            </a:r>
          </a:p>
          <a:p>
            <a:r>
              <a:rPr lang="en-US" sz="3600" b="1" dirty="0"/>
              <a:t>2. Eliminate the stigma related to stress injury. </a:t>
            </a:r>
          </a:p>
          <a:p>
            <a:r>
              <a:rPr lang="en-US" sz="3600" b="1" dirty="0"/>
              <a:t>3. Prioritize patroller wellness and safety.</a:t>
            </a:r>
          </a:p>
          <a:p>
            <a:r>
              <a:rPr lang="en-US" sz="3600" b="1" dirty="0"/>
              <a:t>4. Encourage and support local patrols to develop their own program in Patroller Wellness.</a:t>
            </a:r>
          </a:p>
          <a:p>
            <a:endParaRPr lang="en-US" dirty="0"/>
          </a:p>
        </p:txBody>
      </p:sp>
    </p:spTree>
    <p:extLst>
      <p:ext uri="{BB962C8B-B14F-4D97-AF65-F5344CB8AC3E}">
        <p14:creationId xmlns:p14="http://schemas.microsoft.com/office/powerpoint/2010/main" val="1161926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13B0F74-E4AD-8D8D-6E5B-D9988C9367F9}"/>
              </a:ext>
            </a:extLst>
          </p:cNvPr>
          <p:cNvSpPr txBox="1"/>
          <p:nvPr/>
        </p:nvSpPr>
        <p:spPr>
          <a:xfrm>
            <a:off x="569343" y="517585"/>
            <a:ext cx="9885872" cy="5632311"/>
          </a:xfrm>
          <a:prstGeom prst="rect">
            <a:avLst/>
          </a:prstGeom>
          <a:noFill/>
        </p:spPr>
        <p:txBody>
          <a:bodyPr wrap="square">
            <a:spAutoFit/>
          </a:bodyPr>
          <a:lstStyle/>
          <a:p>
            <a:r>
              <a:rPr lang="en-US" sz="3600" dirty="0"/>
              <a:t>Patrollers face stressful situations every day in the course of performing their jobs. </a:t>
            </a:r>
          </a:p>
          <a:p>
            <a:endParaRPr lang="en-US" sz="3600" dirty="0"/>
          </a:p>
          <a:p>
            <a:r>
              <a:rPr lang="en-US" sz="3600" dirty="0"/>
              <a:t>Whether patrollers are paid or volunteer, most join the National Ski Patrol for a love of the sport, camaraderie, a challenge to learn new skills and to help others. </a:t>
            </a:r>
          </a:p>
          <a:p>
            <a:endParaRPr lang="en-US" sz="3600" dirty="0"/>
          </a:p>
          <a:p>
            <a:r>
              <a:rPr lang="en-US" sz="3600" dirty="0"/>
              <a:t>Patrollers may not be aware that while caring for ill or injured patients that they too could be impacted.</a:t>
            </a:r>
          </a:p>
        </p:txBody>
      </p:sp>
    </p:spTree>
    <p:extLst>
      <p:ext uri="{BB962C8B-B14F-4D97-AF65-F5344CB8AC3E}">
        <p14:creationId xmlns:p14="http://schemas.microsoft.com/office/powerpoint/2010/main" val="2908071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B3971-E3FB-C30C-6B13-36CF042CE0FC}"/>
              </a:ext>
            </a:extLst>
          </p:cNvPr>
          <p:cNvSpPr>
            <a:spLocks noGrp="1"/>
          </p:cNvSpPr>
          <p:nvPr>
            <p:ph type="title"/>
          </p:nvPr>
        </p:nvSpPr>
        <p:spPr>
          <a:xfrm>
            <a:off x="1638300" y="365126"/>
            <a:ext cx="9715500" cy="330200"/>
          </a:xfrm>
        </p:spPr>
        <p:txBody>
          <a:bodyPr>
            <a:normAutofit fontScale="90000"/>
          </a:bodyPr>
          <a:lstStyle/>
          <a:p>
            <a:endParaRPr lang="en-US"/>
          </a:p>
        </p:txBody>
      </p:sp>
      <p:sp>
        <p:nvSpPr>
          <p:cNvPr id="3" name="Content Placeholder 2">
            <a:extLst>
              <a:ext uri="{FF2B5EF4-FFF2-40B4-BE49-F238E27FC236}">
                <a16:creationId xmlns:a16="http://schemas.microsoft.com/office/drawing/2014/main" id="{D0573D41-1221-CAB8-88B3-9572D1C3740C}"/>
              </a:ext>
            </a:extLst>
          </p:cNvPr>
          <p:cNvSpPr>
            <a:spLocks noGrp="1"/>
          </p:cNvSpPr>
          <p:nvPr>
            <p:ph idx="1"/>
          </p:nvPr>
        </p:nvSpPr>
        <p:spPr>
          <a:xfrm>
            <a:off x="589280" y="822961"/>
            <a:ext cx="11276013" cy="6035040"/>
          </a:xfrm>
        </p:spPr>
        <p:txBody>
          <a:bodyPr>
            <a:normAutofit/>
          </a:bodyPr>
          <a:lstStyle/>
          <a:p>
            <a:pPr marL="0" indent="0">
              <a:buNone/>
            </a:pPr>
            <a:r>
              <a:rPr lang="en-US" sz="4000" dirty="0"/>
              <a:t>70%-90% of adults in the United States will be exposed to a traumatic event during their </a:t>
            </a:r>
            <a:r>
              <a:rPr lang="en-US" sz="4800" dirty="0"/>
              <a:t>lifetime</a:t>
            </a:r>
            <a:r>
              <a:rPr lang="en-US" sz="4000" dirty="0"/>
              <a:t>. </a:t>
            </a:r>
          </a:p>
        </p:txBody>
      </p:sp>
      <p:pic>
        <p:nvPicPr>
          <p:cNvPr id="2050" name="Picture 2">
            <a:extLst>
              <a:ext uri="{FF2B5EF4-FFF2-40B4-BE49-F238E27FC236}">
                <a16:creationId xmlns:a16="http://schemas.microsoft.com/office/drawing/2014/main" id="{1DFB3915-8648-8075-93AC-8458200A9E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707" y="2539999"/>
            <a:ext cx="11027093" cy="4700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898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F4EBA-A396-4DC4-8A37-3AAFB389AC3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7DC286A-1E1C-2684-CE3A-13FEAF1C1854}"/>
              </a:ext>
            </a:extLst>
          </p:cNvPr>
          <p:cNvSpPr>
            <a:spLocks noGrp="1"/>
          </p:cNvSpPr>
          <p:nvPr>
            <p:ph idx="1"/>
          </p:nvPr>
        </p:nvSpPr>
        <p:spPr>
          <a:xfrm>
            <a:off x="838200" y="558800"/>
            <a:ext cx="10515600" cy="5618163"/>
          </a:xfrm>
        </p:spPr>
        <p:txBody>
          <a:bodyPr/>
          <a:lstStyle/>
          <a:p>
            <a:pPr marL="0" indent="0">
              <a:buNone/>
            </a:pPr>
            <a:r>
              <a:rPr lang="en-US" sz="4400" dirty="0"/>
              <a:t>• On average first responders are exposed to approximately 800 traumatic events in their careers</a:t>
            </a:r>
          </a:p>
          <a:p>
            <a:endParaRPr lang="en-US" dirty="0"/>
          </a:p>
        </p:txBody>
      </p:sp>
      <p:pic>
        <p:nvPicPr>
          <p:cNvPr id="3074" name="Picture 2" descr="Casualty Cartoons, Illustrations &amp; Vector Stock Images - 885 Pictures ...">
            <a:extLst>
              <a:ext uri="{FF2B5EF4-FFF2-40B4-BE49-F238E27FC236}">
                <a16:creationId xmlns:a16="http://schemas.microsoft.com/office/drawing/2014/main" id="{F550A9D7-D813-164B-2B5D-3651990DDE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556" y="2621280"/>
            <a:ext cx="11418887" cy="4500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4980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746C2-7B07-3B29-B9F2-F651CF7DD7D2}"/>
              </a:ext>
            </a:extLst>
          </p:cNvPr>
          <p:cNvSpPr>
            <a:spLocks noGrp="1"/>
          </p:cNvSpPr>
          <p:nvPr>
            <p:ph type="title"/>
          </p:nvPr>
        </p:nvSpPr>
        <p:spPr>
          <a:xfrm>
            <a:off x="838200" y="365124"/>
            <a:ext cx="10515600" cy="2642235"/>
          </a:xfrm>
        </p:spPr>
        <p:txBody>
          <a:bodyPr>
            <a:normAutofit/>
          </a:bodyPr>
          <a:lstStyle/>
          <a:p>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Raise your hand if you have responded to a really good call. I’m talking about the ones where the patient was wrapped around a tree or legs or arms were not pointing in the right direction. Maybe there was lots of blood. You know the kind I'm talking about. </a:t>
            </a:r>
            <a:br>
              <a:rPr lang="en-US" sz="2400" b="1"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2400" b="1" dirty="0"/>
          </a:p>
        </p:txBody>
      </p:sp>
      <p:pic>
        <p:nvPicPr>
          <p:cNvPr id="4098" name="Picture 2" descr="Image result for hand raised">
            <a:extLst>
              <a:ext uri="{FF2B5EF4-FFF2-40B4-BE49-F238E27FC236}">
                <a16:creationId xmlns:a16="http://schemas.microsoft.com/office/drawing/2014/main" id="{3F686031-FC63-F408-8F06-DA90B5D36E5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92770" y="2542541"/>
            <a:ext cx="10520164" cy="39503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091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DF5E1-3999-62FE-660F-90BF6A21C851}"/>
              </a:ext>
            </a:extLst>
          </p:cNvPr>
          <p:cNvSpPr>
            <a:spLocks noGrp="1"/>
          </p:cNvSpPr>
          <p:nvPr>
            <p:ph type="title"/>
          </p:nvPr>
        </p:nvSpPr>
        <p:spPr/>
        <p:txBody>
          <a:bodyPr/>
          <a:lstStyle/>
          <a:p>
            <a:r>
              <a:rPr lang="en-US" b="1" dirty="0"/>
              <a:t>Why do we say it was a good call?</a:t>
            </a:r>
          </a:p>
        </p:txBody>
      </p:sp>
      <p:sp>
        <p:nvSpPr>
          <p:cNvPr id="3" name="Content Placeholder 2">
            <a:extLst>
              <a:ext uri="{FF2B5EF4-FFF2-40B4-BE49-F238E27FC236}">
                <a16:creationId xmlns:a16="http://schemas.microsoft.com/office/drawing/2014/main" id="{2B44DD68-E80E-730A-D72B-BF291A31CFF4}"/>
              </a:ext>
            </a:extLst>
          </p:cNvPr>
          <p:cNvSpPr>
            <a:spLocks noGrp="1"/>
          </p:cNvSpPr>
          <p:nvPr>
            <p:ph idx="1"/>
          </p:nvPr>
        </p:nvSpPr>
        <p:spPr>
          <a:xfrm>
            <a:off x="838200" y="1825625"/>
            <a:ext cx="10515600" cy="4839335"/>
          </a:xfrm>
        </p:spPr>
        <p:txBody>
          <a:bodyPr>
            <a:normAutofit/>
          </a:bodyPr>
          <a:lstStyle/>
          <a:p>
            <a:r>
              <a:rPr lang="en-US" sz="4000" b="1" dirty="0"/>
              <a:t>In our OEC training we learned what to do. We put our skills to the test and hopefully have a good outcome for the injured.</a:t>
            </a:r>
          </a:p>
          <a:p>
            <a:endParaRPr lang="en-US" sz="4000" dirty="0"/>
          </a:p>
          <a:p>
            <a:pPr marL="0" marR="0" algn="just">
              <a:lnSpc>
                <a:spcPct val="107000"/>
              </a:lnSpc>
              <a:spcBef>
                <a:spcPts val="0"/>
              </a:spcBef>
              <a:spcAft>
                <a:spcPts val="800"/>
              </a:spcAft>
            </a:pPr>
            <a:r>
              <a:rPr lang="en-US" sz="4000" b="1" kern="100" dirty="0">
                <a:effectLst/>
                <a:latin typeface="Calibri" panose="020F0502020204030204" pitchFamily="34" charset="0"/>
                <a:ea typeface="Calibri" panose="020F0502020204030204" pitchFamily="34" charset="0"/>
                <a:cs typeface="Times New Roman" panose="02020603050405020304" pitchFamily="18" charset="0"/>
              </a:rPr>
              <a:t>What we call a good call is actually a BAD call for normal people.</a:t>
            </a:r>
          </a:p>
          <a:p>
            <a:pPr marL="0" marR="0" algn="just">
              <a:lnSpc>
                <a:spcPct val="107000"/>
              </a:lnSpc>
              <a:spcBef>
                <a:spcPts val="0"/>
              </a:spcBef>
              <a:spcAft>
                <a:spcPts val="800"/>
              </a:spcAft>
            </a:pPr>
            <a:endParaRPr lang="en-US" sz="4000" b="1" i="1" u="sng"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Tree>
    <p:extLst>
      <p:ext uri="{BB962C8B-B14F-4D97-AF65-F5344CB8AC3E}">
        <p14:creationId xmlns:p14="http://schemas.microsoft.com/office/powerpoint/2010/main" val="2849451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E4D9A-8374-EF40-CFBC-64AD0B3E0B08}"/>
              </a:ext>
            </a:extLst>
          </p:cNvPr>
          <p:cNvSpPr>
            <a:spLocks noGrp="1"/>
          </p:cNvSpPr>
          <p:nvPr>
            <p:ph type="title"/>
          </p:nvPr>
        </p:nvSpPr>
        <p:spPr/>
        <p:txBody>
          <a:bodyPr>
            <a:normAutofit fontScale="90000"/>
          </a:bodyPr>
          <a:lstStyle/>
          <a:p>
            <a:r>
              <a:rPr lang="en-US" sz="44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6000" b="1" kern="100" dirty="0">
                <a:effectLst/>
                <a:latin typeface="Calibri" panose="020F0502020204030204" pitchFamily="34" charset="0"/>
                <a:ea typeface="Calibri" panose="020F0502020204030204" pitchFamily="34" charset="0"/>
                <a:cs typeface="Times New Roman" panose="02020603050405020304" pitchFamily="18" charset="0"/>
              </a:rPr>
              <a:t>We are not </a:t>
            </a:r>
            <a:r>
              <a:rPr lang="en-US" sz="6000" b="1" i="1" u="sng" kern="100" dirty="0">
                <a:effectLst/>
                <a:latin typeface="Calibri" panose="020F0502020204030204" pitchFamily="34" charset="0"/>
                <a:ea typeface="Calibri" panose="020F0502020204030204" pitchFamily="34" charset="0"/>
                <a:cs typeface="Times New Roman" panose="02020603050405020304" pitchFamily="18" charset="0"/>
              </a:rPr>
              <a:t>normal</a:t>
            </a:r>
            <a:br>
              <a:rPr lang="en-US" sz="4400" b="1" i="1" u="sng" kern="100" dirty="0">
                <a:effectLst/>
                <a:latin typeface="Calibri" panose="020F0502020204030204" pitchFamily="34" charset="0"/>
                <a:ea typeface="Calibri" panose="020F0502020204030204" pitchFamily="34" charset="0"/>
                <a:cs typeface="Times New Roman" panose="02020603050405020304" pitchFamily="18" charset="0"/>
              </a:rPr>
            </a:br>
            <a:r>
              <a:rPr lang="en-US" sz="4400" b="1" i="1" u="sng"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US" dirty="0"/>
          </a:p>
        </p:txBody>
      </p:sp>
      <p:pic>
        <p:nvPicPr>
          <p:cNvPr id="4" name="Content Placeholder 3">
            <a:extLst>
              <a:ext uri="{FF2B5EF4-FFF2-40B4-BE49-F238E27FC236}">
                <a16:creationId xmlns:a16="http://schemas.microsoft.com/office/drawing/2014/main" id="{A8C5C3A6-02C8-00B3-0209-4250F3B8F287}"/>
              </a:ext>
            </a:extLst>
          </p:cNvPr>
          <p:cNvPicPr>
            <a:picLocks noGrp="1" noChangeAspect="1"/>
          </p:cNvPicPr>
          <p:nvPr>
            <p:ph idx="1"/>
          </p:nvPr>
        </p:nvPicPr>
        <p:blipFill>
          <a:blip r:embed="rId2"/>
          <a:stretch>
            <a:fillRect/>
          </a:stretch>
        </p:blipFill>
        <p:spPr>
          <a:xfrm>
            <a:off x="703034" y="1339702"/>
            <a:ext cx="10515600" cy="4581628"/>
          </a:xfrm>
          <a:prstGeom prst="rect">
            <a:avLst/>
          </a:prstGeom>
        </p:spPr>
      </p:pic>
    </p:spTree>
    <p:extLst>
      <p:ext uri="{BB962C8B-B14F-4D97-AF65-F5344CB8AC3E}">
        <p14:creationId xmlns:p14="http://schemas.microsoft.com/office/powerpoint/2010/main" val="3769783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FCF14-8164-DE64-BE3F-EB7D63D9609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F96AB5C-7339-A173-D846-2F6D6508B673}"/>
              </a:ext>
            </a:extLst>
          </p:cNvPr>
          <p:cNvSpPr>
            <a:spLocks noGrp="1"/>
          </p:cNvSpPr>
          <p:nvPr>
            <p:ph idx="1"/>
          </p:nvPr>
        </p:nvSpPr>
        <p:spPr/>
        <p:txBody>
          <a:bodyPr/>
          <a:lstStyle/>
          <a:p>
            <a:r>
              <a:rPr lang="en-US" sz="4800" dirty="0"/>
              <a:t>CRITICAL INCIDENTS are unusually challenging events that have the potential to create significant human distress and can overwhelm one’s usual coping</a:t>
            </a:r>
          </a:p>
          <a:p>
            <a:endParaRPr lang="en-US" dirty="0"/>
          </a:p>
        </p:txBody>
      </p:sp>
    </p:spTree>
    <p:extLst>
      <p:ext uri="{BB962C8B-B14F-4D97-AF65-F5344CB8AC3E}">
        <p14:creationId xmlns:p14="http://schemas.microsoft.com/office/powerpoint/2010/main" val="2786439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55407-0339-1487-53E7-EA44DE738898}"/>
              </a:ext>
            </a:extLst>
          </p:cNvPr>
          <p:cNvSpPr>
            <a:spLocks noGrp="1"/>
          </p:cNvSpPr>
          <p:nvPr>
            <p:ph type="title"/>
          </p:nvPr>
        </p:nvSpPr>
        <p:spPr/>
        <p:txBody>
          <a:bodyPr>
            <a:normAutofit/>
          </a:bodyPr>
          <a:lstStyle/>
          <a:p>
            <a:r>
              <a:rPr lang="en-US" sz="6600" b="1" dirty="0"/>
              <a:t>Today I want you to learn!</a:t>
            </a:r>
            <a:endParaRPr lang="en-US" sz="6600" dirty="0"/>
          </a:p>
        </p:txBody>
      </p:sp>
      <p:sp>
        <p:nvSpPr>
          <p:cNvPr id="3" name="Content Placeholder 2">
            <a:extLst>
              <a:ext uri="{FF2B5EF4-FFF2-40B4-BE49-F238E27FC236}">
                <a16:creationId xmlns:a16="http://schemas.microsoft.com/office/drawing/2014/main" id="{AC8186D7-ABD4-40C3-B66D-5B41B41FFD52}"/>
              </a:ext>
            </a:extLst>
          </p:cNvPr>
          <p:cNvSpPr>
            <a:spLocks noGrp="1"/>
          </p:cNvSpPr>
          <p:nvPr>
            <p:ph idx="1"/>
          </p:nvPr>
        </p:nvSpPr>
        <p:spPr>
          <a:xfrm>
            <a:off x="838200" y="4472799"/>
            <a:ext cx="10515600" cy="1704163"/>
          </a:xfrm>
        </p:spPr>
        <p:txBody>
          <a:bodyPr/>
          <a:lstStyle/>
          <a:p>
            <a:pPr marL="0" indent="0">
              <a:buNone/>
            </a:pPr>
            <a:r>
              <a:rPr lang="en-US" sz="4800" dirty="0"/>
              <a:t>Not what to expect during an incident,</a:t>
            </a:r>
          </a:p>
          <a:p>
            <a:pPr marL="0" indent="0">
              <a:buNone/>
            </a:pPr>
            <a:r>
              <a:rPr lang="en-US" sz="4800" dirty="0"/>
              <a:t> but what to expect </a:t>
            </a:r>
            <a:r>
              <a:rPr lang="en-US" sz="4800" b="1" i="1" u="sng" dirty="0"/>
              <a:t>after</a:t>
            </a:r>
            <a:r>
              <a:rPr lang="en-US" sz="4800" dirty="0"/>
              <a:t> the incident.</a:t>
            </a:r>
          </a:p>
          <a:p>
            <a:endParaRPr lang="en-US" dirty="0"/>
          </a:p>
        </p:txBody>
      </p:sp>
      <p:pic>
        <p:nvPicPr>
          <p:cNvPr id="1028" name="Picture 4">
            <a:extLst>
              <a:ext uri="{FF2B5EF4-FFF2-40B4-BE49-F238E27FC236}">
                <a16:creationId xmlns:a16="http://schemas.microsoft.com/office/drawing/2014/main" id="{7D1F8EDC-182A-17C6-2633-43670CA73C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7728" y="1362974"/>
            <a:ext cx="2820839" cy="3109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0690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775D91-FC4A-A541-E7BD-6771AD71196C}"/>
              </a:ext>
            </a:extLst>
          </p:cNvPr>
          <p:cNvSpPr txBox="1"/>
          <p:nvPr/>
        </p:nvSpPr>
        <p:spPr>
          <a:xfrm>
            <a:off x="1311214" y="914400"/>
            <a:ext cx="9903126" cy="5078313"/>
          </a:xfrm>
          <a:prstGeom prst="rect">
            <a:avLst/>
          </a:prstGeom>
          <a:noFill/>
        </p:spPr>
        <p:txBody>
          <a:bodyPr wrap="square">
            <a:spAutoFit/>
          </a:bodyPr>
          <a:lstStyle/>
          <a:p>
            <a:r>
              <a:rPr lang="en-US" sz="5400" dirty="0"/>
              <a:t>BODY RESPONSE DURING THE INCIDENT </a:t>
            </a:r>
          </a:p>
          <a:p>
            <a:r>
              <a:rPr lang="en-US" sz="5400" dirty="0"/>
              <a:t>• Hyper-Focused (Sight / Hearing). • Unneeded senses shutdown. </a:t>
            </a:r>
          </a:p>
          <a:p>
            <a:r>
              <a:rPr lang="en-US" sz="5400" dirty="0"/>
              <a:t>• Slowing of Time. </a:t>
            </a:r>
          </a:p>
          <a:p>
            <a:r>
              <a:rPr lang="en-US" sz="5400" dirty="0"/>
              <a:t>• Multiple thought</a:t>
            </a:r>
          </a:p>
        </p:txBody>
      </p:sp>
    </p:spTree>
    <p:extLst>
      <p:ext uri="{BB962C8B-B14F-4D97-AF65-F5344CB8AC3E}">
        <p14:creationId xmlns:p14="http://schemas.microsoft.com/office/powerpoint/2010/main" val="3952128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8E7A2-F388-CF78-D44A-B6B5939B7499}"/>
              </a:ext>
            </a:extLst>
          </p:cNvPr>
          <p:cNvSpPr>
            <a:spLocks noGrp="1"/>
          </p:cNvSpPr>
          <p:nvPr>
            <p:ph type="title"/>
          </p:nvPr>
        </p:nvSpPr>
        <p:spPr>
          <a:xfrm>
            <a:off x="767080" y="529907"/>
            <a:ext cx="10515600" cy="1325563"/>
          </a:xfrm>
        </p:spPr>
        <p:txBody>
          <a:bodyPr>
            <a:noAutofit/>
          </a:bodyPr>
          <a:lstStyle/>
          <a:p>
            <a:pPr algn="ctr"/>
            <a:r>
              <a:rPr lang="en-US" sz="4000" b="1" u="sng" dirty="0"/>
              <a:t>Patrollers are not all the same or have the same background</a:t>
            </a:r>
          </a:p>
        </p:txBody>
      </p:sp>
      <p:sp>
        <p:nvSpPr>
          <p:cNvPr id="3" name="Content Placeholder 2">
            <a:extLst>
              <a:ext uri="{FF2B5EF4-FFF2-40B4-BE49-F238E27FC236}">
                <a16:creationId xmlns:a16="http://schemas.microsoft.com/office/drawing/2014/main" id="{0093CD58-746A-A3C5-E0D2-E1D5A4E79F3E}"/>
              </a:ext>
            </a:extLst>
          </p:cNvPr>
          <p:cNvSpPr>
            <a:spLocks noGrp="1"/>
          </p:cNvSpPr>
          <p:nvPr>
            <p:ph idx="1"/>
          </p:nvPr>
        </p:nvSpPr>
        <p:spPr/>
        <p:txBody>
          <a:bodyPr>
            <a:normAutofit/>
          </a:bodyPr>
          <a:lstStyle/>
          <a:p>
            <a:r>
              <a:rPr lang="en-US" sz="3600" b="1" dirty="0"/>
              <a:t>How individuals respond to a traumatic incident can be different.</a:t>
            </a:r>
          </a:p>
          <a:p>
            <a:r>
              <a:rPr lang="en-US" sz="3600" b="1" dirty="0"/>
              <a:t>First time exposed.</a:t>
            </a:r>
          </a:p>
          <a:p>
            <a:r>
              <a:rPr lang="en-US" sz="3600" b="1" dirty="0"/>
              <a:t>Previous personal traumatic experience.</a:t>
            </a:r>
          </a:p>
          <a:p>
            <a:r>
              <a:rPr lang="en-US" sz="3600" b="1" dirty="0"/>
              <a:t>Repeated exposure to traumatic incidents</a:t>
            </a:r>
          </a:p>
          <a:p>
            <a:r>
              <a:rPr lang="en-US" sz="3600" b="1" dirty="0"/>
              <a:t>If their own life was threatened</a:t>
            </a:r>
          </a:p>
          <a:p>
            <a:pPr marL="0" indent="0">
              <a:buNone/>
            </a:pPr>
            <a:r>
              <a:rPr lang="en-US" sz="3600" b="1" dirty="0"/>
              <a:t> </a:t>
            </a:r>
          </a:p>
        </p:txBody>
      </p:sp>
    </p:spTree>
    <p:extLst>
      <p:ext uri="{BB962C8B-B14F-4D97-AF65-F5344CB8AC3E}">
        <p14:creationId xmlns:p14="http://schemas.microsoft.com/office/powerpoint/2010/main" val="2796225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3DAFD-1D62-336B-5530-C56FF72A8BCB}"/>
              </a:ext>
            </a:extLst>
          </p:cNvPr>
          <p:cNvSpPr>
            <a:spLocks noGrp="1"/>
          </p:cNvSpPr>
          <p:nvPr>
            <p:ph type="title"/>
          </p:nvPr>
        </p:nvSpPr>
        <p:spPr>
          <a:xfrm>
            <a:off x="838200" y="365125"/>
            <a:ext cx="10515600" cy="1788795"/>
          </a:xfrm>
        </p:spPr>
        <p:txBody>
          <a:bodyPr>
            <a:normAutofit fontScale="90000"/>
          </a:bodyPr>
          <a:lstStyle/>
          <a:p>
            <a:r>
              <a:rPr lang="en-US" sz="4400" b="1" kern="100" dirty="0">
                <a:effectLst/>
                <a:latin typeface="Calibri" panose="020F0502020204030204" pitchFamily="34" charset="0"/>
                <a:ea typeface="Calibri" panose="020F0502020204030204" pitchFamily="34" charset="0"/>
                <a:cs typeface="Times New Roman" panose="02020603050405020304" pitchFamily="18" charset="0"/>
              </a:rPr>
              <a:t>Think about our patrollers who has not seen a bad call or have been on that call and may not be ok after it.</a:t>
            </a:r>
            <a:br>
              <a:rPr lang="en-US" sz="4400" b="1" kern="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pic>
        <p:nvPicPr>
          <p:cNvPr id="4" name="Content Placeholder 4">
            <a:extLst>
              <a:ext uri="{FF2B5EF4-FFF2-40B4-BE49-F238E27FC236}">
                <a16:creationId xmlns:a16="http://schemas.microsoft.com/office/drawing/2014/main" id="{B9DE5657-D75B-D700-822F-B4C9F8EB59C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86195" y="1857578"/>
            <a:ext cx="7995919" cy="4116536"/>
          </a:xfrm>
        </p:spPr>
      </p:pic>
      <p:sp>
        <p:nvSpPr>
          <p:cNvPr id="3" name="TextBox 2">
            <a:extLst>
              <a:ext uri="{FF2B5EF4-FFF2-40B4-BE49-F238E27FC236}">
                <a16:creationId xmlns:a16="http://schemas.microsoft.com/office/drawing/2014/main" id="{35298D77-748B-76D9-8215-D474223F5C9E}"/>
              </a:ext>
            </a:extLst>
          </p:cNvPr>
          <p:cNvSpPr txBox="1"/>
          <p:nvPr/>
        </p:nvSpPr>
        <p:spPr>
          <a:xfrm>
            <a:off x="659219" y="6156251"/>
            <a:ext cx="9144000" cy="461665"/>
          </a:xfrm>
          <a:prstGeom prst="rect">
            <a:avLst/>
          </a:prstGeom>
          <a:noFill/>
        </p:spPr>
        <p:txBody>
          <a:bodyPr wrap="square" rtlCol="0">
            <a:spAutoFit/>
          </a:bodyPr>
          <a:lstStyle/>
          <a:p>
            <a:r>
              <a:rPr lang="en-US" sz="2400" b="1" dirty="0"/>
              <a:t>Hot wash?</a:t>
            </a:r>
          </a:p>
        </p:txBody>
      </p:sp>
    </p:spTree>
    <p:extLst>
      <p:ext uri="{BB962C8B-B14F-4D97-AF65-F5344CB8AC3E}">
        <p14:creationId xmlns:p14="http://schemas.microsoft.com/office/powerpoint/2010/main" val="2457959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8A6F9-466B-D9EE-21F4-9E45CD4794A3}"/>
              </a:ext>
            </a:extLst>
          </p:cNvPr>
          <p:cNvSpPr>
            <a:spLocks noGrp="1"/>
          </p:cNvSpPr>
          <p:nvPr>
            <p:ph type="title"/>
          </p:nvPr>
        </p:nvSpPr>
        <p:spPr/>
        <p:txBody>
          <a:bodyPr/>
          <a:lstStyle/>
          <a:p>
            <a:r>
              <a:rPr lang="en-US" sz="4400" b="1" dirty="0"/>
              <a:t>Previous personal traumatic experience</a:t>
            </a:r>
            <a:endParaRPr lang="en-US" dirty="0"/>
          </a:p>
        </p:txBody>
      </p:sp>
      <p:sp>
        <p:nvSpPr>
          <p:cNvPr id="3" name="Content Placeholder 2">
            <a:extLst>
              <a:ext uri="{FF2B5EF4-FFF2-40B4-BE49-F238E27FC236}">
                <a16:creationId xmlns:a16="http://schemas.microsoft.com/office/drawing/2014/main" id="{9917FB46-816A-4AB9-6275-A65A24B354CF}"/>
              </a:ext>
            </a:extLst>
          </p:cNvPr>
          <p:cNvSpPr>
            <a:spLocks noGrp="1"/>
          </p:cNvSpPr>
          <p:nvPr>
            <p:ph idx="1"/>
          </p:nvPr>
        </p:nvSpPr>
        <p:spPr/>
        <p:txBody>
          <a:bodyPr/>
          <a:lstStyle/>
          <a:p>
            <a:r>
              <a:rPr lang="en-US" b="1" i="0" dirty="0">
                <a:solidFill>
                  <a:srgbClr val="111111"/>
                </a:solidFill>
                <a:effectLst/>
                <a:latin typeface="Roboto" panose="020F0502020204030204" pitchFamily="2" charset="0"/>
              </a:rPr>
              <a:t>STERLING</a:t>
            </a:r>
            <a:r>
              <a:rPr lang="en-US" b="0" i="0" dirty="0">
                <a:solidFill>
                  <a:srgbClr val="111111"/>
                </a:solidFill>
                <a:effectLst/>
                <a:highlight>
                  <a:srgbClr val="FFFFFF"/>
                </a:highlight>
                <a:latin typeface="Roboto" panose="020F0502020204030204" pitchFamily="2" charset="0"/>
              </a:rPr>
              <a:t>, </a:t>
            </a:r>
            <a:r>
              <a:rPr lang="en-US" b="1" i="0" dirty="0">
                <a:solidFill>
                  <a:srgbClr val="111111"/>
                </a:solidFill>
                <a:effectLst/>
                <a:latin typeface="Roboto" panose="020F0502020204030204" pitchFamily="2" charset="0"/>
              </a:rPr>
              <a:t>N.D</a:t>
            </a:r>
            <a:r>
              <a:rPr lang="en-US" b="0" i="0" dirty="0">
                <a:solidFill>
                  <a:srgbClr val="111111"/>
                </a:solidFill>
                <a:effectLst/>
                <a:highlight>
                  <a:srgbClr val="FFFFFF"/>
                </a:highlight>
                <a:latin typeface="Roboto" panose="020F0502020204030204" pitchFamily="2" charset="0"/>
              </a:rPr>
              <a:t>. (KFYR) - A 21-year-old </a:t>
            </a:r>
            <a:r>
              <a:rPr lang="en-US" b="1" i="0" dirty="0">
                <a:solidFill>
                  <a:srgbClr val="111111"/>
                </a:solidFill>
                <a:effectLst/>
                <a:latin typeface="Roboto" panose="020F0502020204030204" pitchFamily="2" charset="0"/>
              </a:rPr>
              <a:t>Sterling</a:t>
            </a:r>
            <a:r>
              <a:rPr lang="en-US" b="0" i="0" dirty="0">
                <a:solidFill>
                  <a:srgbClr val="111111"/>
                </a:solidFill>
                <a:effectLst/>
                <a:highlight>
                  <a:srgbClr val="FFFFFF"/>
                </a:highlight>
                <a:latin typeface="Roboto" panose="020F0502020204030204" pitchFamily="2" charset="0"/>
              </a:rPr>
              <a:t> woman sustained life-threatening </a:t>
            </a:r>
            <a:r>
              <a:rPr lang="en-US" b="1" i="0" dirty="0">
                <a:solidFill>
                  <a:srgbClr val="111111"/>
                </a:solidFill>
                <a:effectLst/>
                <a:latin typeface="Roboto" panose="020F0502020204030204" pitchFamily="2" charset="0"/>
              </a:rPr>
              <a:t>injuries</a:t>
            </a:r>
            <a:r>
              <a:rPr lang="en-US" b="0" i="0" dirty="0">
                <a:solidFill>
                  <a:srgbClr val="111111"/>
                </a:solidFill>
                <a:effectLst/>
                <a:highlight>
                  <a:srgbClr val="FFFFFF"/>
                </a:highlight>
                <a:latin typeface="Roboto" panose="020F0502020204030204" pitchFamily="2" charset="0"/>
              </a:rPr>
              <a:t> in a crash around 7:30 p.m. Sunday. The North Dakota Highway Patrol said she was riding a dirt bike in the west ditch of </a:t>
            </a:r>
            <a:r>
              <a:rPr lang="en-US" b="1" i="0" dirty="0">
                <a:solidFill>
                  <a:srgbClr val="111111"/>
                </a:solidFill>
                <a:effectLst/>
                <a:latin typeface="Roboto" panose="020F0502020204030204" pitchFamily="2" charset="0"/>
              </a:rPr>
              <a:t>Highway 83</a:t>
            </a:r>
            <a:r>
              <a:rPr lang="en-US" b="0" i="0" dirty="0">
                <a:solidFill>
                  <a:srgbClr val="111111"/>
                </a:solidFill>
                <a:effectLst/>
                <a:highlight>
                  <a:srgbClr val="FFFFFF"/>
                </a:highlight>
                <a:latin typeface="Roboto" panose="020F0502020204030204" pitchFamily="2" charset="0"/>
              </a:rPr>
              <a:t> on the south side of </a:t>
            </a:r>
            <a:r>
              <a:rPr lang="en-US" b="1" i="0" dirty="0">
                <a:solidFill>
                  <a:srgbClr val="111111"/>
                </a:solidFill>
                <a:effectLst/>
                <a:latin typeface="Roboto" panose="020F0502020204030204" pitchFamily="2" charset="0"/>
              </a:rPr>
              <a:t>Sterling</a:t>
            </a:r>
            <a:r>
              <a:rPr lang="en-US" b="0" i="0" dirty="0">
                <a:solidFill>
                  <a:srgbClr val="111111"/>
                </a:solidFill>
                <a:effectLst/>
                <a:highlight>
                  <a:srgbClr val="FFFFFF"/>
                </a:highlight>
                <a:latin typeface="Roboto" panose="020F0502020204030204" pitchFamily="2" charset="0"/>
              </a:rPr>
              <a:t> and attempted to cross the highway to the east at 5th Avenue NE.</a:t>
            </a:r>
            <a:endParaRPr lang="en-US" dirty="0"/>
          </a:p>
        </p:txBody>
      </p:sp>
      <p:pic>
        <p:nvPicPr>
          <p:cNvPr id="4" name="Picture 3">
            <a:extLst>
              <a:ext uri="{FF2B5EF4-FFF2-40B4-BE49-F238E27FC236}">
                <a16:creationId xmlns:a16="http://schemas.microsoft.com/office/drawing/2014/main" id="{EDD24EEE-7C3A-71C5-4994-0DDBFB783551}"/>
              </a:ext>
            </a:extLst>
          </p:cNvPr>
          <p:cNvPicPr>
            <a:picLocks noChangeAspect="1"/>
          </p:cNvPicPr>
          <p:nvPr/>
        </p:nvPicPr>
        <p:blipFill>
          <a:blip r:embed="rId3"/>
          <a:stretch>
            <a:fillRect/>
          </a:stretch>
        </p:blipFill>
        <p:spPr>
          <a:xfrm>
            <a:off x="5369560" y="3918585"/>
            <a:ext cx="3957320" cy="2880696"/>
          </a:xfrm>
          <a:prstGeom prst="rect">
            <a:avLst/>
          </a:prstGeom>
        </p:spPr>
      </p:pic>
    </p:spTree>
    <p:extLst>
      <p:ext uri="{BB962C8B-B14F-4D97-AF65-F5344CB8AC3E}">
        <p14:creationId xmlns:p14="http://schemas.microsoft.com/office/powerpoint/2010/main" val="3200042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0E3E0-0AAB-B03D-748A-B12542C00C53}"/>
              </a:ext>
            </a:extLst>
          </p:cNvPr>
          <p:cNvSpPr>
            <a:spLocks noGrp="1"/>
          </p:cNvSpPr>
          <p:nvPr>
            <p:ph type="title"/>
          </p:nvPr>
        </p:nvSpPr>
        <p:spPr/>
        <p:txBody>
          <a:bodyPr/>
          <a:lstStyle/>
          <a:p>
            <a:r>
              <a:rPr lang="en-US" b="1" dirty="0"/>
              <a:t>Retention of patrollers</a:t>
            </a:r>
          </a:p>
        </p:txBody>
      </p:sp>
      <p:sp>
        <p:nvSpPr>
          <p:cNvPr id="3" name="Content Placeholder 2">
            <a:extLst>
              <a:ext uri="{FF2B5EF4-FFF2-40B4-BE49-F238E27FC236}">
                <a16:creationId xmlns:a16="http://schemas.microsoft.com/office/drawing/2014/main" id="{B04E79EC-53EF-EEAB-4918-442C8B996B44}"/>
              </a:ext>
            </a:extLst>
          </p:cNvPr>
          <p:cNvSpPr>
            <a:spLocks noGrp="1"/>
          </p:cNvSpPr>
          <p:nvPr>
            <p:ph idx="1"/>
          </p:nvPr>
        </p:nvSpPr>
        <p:spPr/>
        <p:txBody>
          <a:bodyPr/>
          <a:lstStyle/>
          <a:p>
            <a:pPr algn="l" fontAlgn="base"/>
            <a:r>
              <a:rPr lang="en-US" sz="4400" b="1" i="0" u="none" strike="noStrike" cap="all" dirty="0">
                <a:solidFill>
                  <a:srgbClr val="FFFFFF"/>
                </a:solidFill>
                <a:effectLst/>
                <a:highlight>
                  <a:srgbClr val="1C1C1C"/>
                </a:highlight>
                <a:latin typeface="inherit"/>
                <a:hlinkClick r:id="rId3"/>
              </a:rPr>
              <a:t>Local News</a:t>
            </a:r>
            <a:endParaRPr lang="en-US" sz="4400" b="1" i="0" cap="all" dirty="0">
              <a:solidFill>
                <a:srgbClr val="FFFFFF"/>
              </a:solidFill>
              <a:effectLst/>
              <a:highlight>
                <a:srgbClr val="1C1C1C"/>
              </a:highlight>
              <a:latin typeface="Source Serif Pro" panose="020F0502020204030204" pitchFamily="18" charset="0"/>
            </a:endParaRPr>
          </a:p>
          <a:p>
            <a:pPr algn="l" fontAlgn="base"/>
            <a:r>
              <a:rPr lang="en-US" sz="4400" b="1" i="0" dirty="0">
                <a:solidFill>
                  <a:srgbClr val="FFFFFF"/>
                </a:solidFill>
                <a:effectLst/>
                <a:highlight>
                  <a:srgbClr val="1C1C1C"/>
                </a:highlight>
                <a:latin typeface="Source Serif Pro" panose="020F0502020204030204" pitchFamily="18" charset="0"/>
              </a:rPr>
              <a:t>Construction flagger injured near Wing</a:t>
            </a:r>
          </a:p>
          <a:p>
            <a:pPr algn="l" fontAlgn="base"/>
            <a:r>
              <a:rPr lang="en-US" sz="4400" b="0" i="0" dirty="0">
                <a:solidFill>
                  <a:srgbClr val="C1C1C1"/>
                </a:solidFill>
                <a:effectLst/>
                <a:highlight>
                  <a:srgbClr val="1C1C1C"/>
                </a:highlight>
                <a:latin typeface="inherit"/>
              </a:rPr>
              <a:t>by: </a:t>
            </a:r>
            <a:r>
              <a:rPr lang="en-US" sz="4400" b="0" i="0" u="sng" dirty="0">
                <a:solidFill>
                  <a:srgbClr val="FFFFFF"/>
                </a:solidFill>
                <a:effectLst/>
                <a:highlight>
                  <a:srgbClr val="1C1C1C"/>
                </a:highlight>
                <a:latin typeface="inherit"/>
                <a:hlinkClick r:id="rId4" tooltip="Posts by Morgan DeVries"/>
              </a:rPr>
              <a:t>Morgan DeVries</a:t>
            </a:r>
            <a:endParaRPr lang="en-US" sz="4400" b="0" i="0" dirty="0">
              <a:solidFill>
                <a:srgbClr val="C1C1C1"/>
              </a:solidFill>
              <a:effectLst/>
              <a:highlight>
                <a:srgbClr val="1C1C1C"/>
              </a:highlight>
              <a:latin typeface="inherit"/>
            </a:endParaRPr>
          </a:p>
          <a:p>
            <a:pPr algn="l" fontAlgn="base"/>
            <a:r>
              <a:rPr lang="en-US" sz="4400" b="0" i="0" dirty="0">
                <a:solidFill>
                  <a:srgbClr val="C1C1C1"/>
                </a:solidFill>
                <a:effectLst/>
                <a:highlight>
                  <a:srgbClr val="1C1C1C"/>
                </a:highlight>
                <a:latin typeface="inherit"/>
              </a:rPr>
              <a:t>Posted: Apr 19, 2024 / 05:08 PM CDT</a:t>
            </a:r>
          </a:p>
          <a:p>
            <a:pPr algn="l" fontAlgn="base"/>
            <a:r>
              <a:rPr lang="en-US" sz="4400" b="0" i="0" dirty="0">
                <a:solidFill>
                  <a:srgbClr val="C1C1C1"/>
                </a:solidFill>
                <a:effectLst/>
                <a:highlight>
                  <a:srgbClr val="1C1C1C"/>
                </a:highlight>
                <a:latin typeface="inherit"/>
              </a:rPr>
              <a:t>Updated: Apr 19, 2024 / 06:15 PM CDT</a:t>
            </a:r>
          </a:p>
          <a:p>
            <a:endParaRPr lang="en-US" dirty="0"/>
          </a:p>
        </p:txBody>
      </p:sp>
    </p:spTree>
    <p:extLst>
      <p:ext uri="{BB962C8B-B14F-4D97-AF65-F5344CB8AC3E}">
        <p14:creationId xmlns:p14="http://schemas.microsoft.com/office/powerpoint/2010/main" val="39835593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7C606-88C0-081C-1FCE-3B759B5D54DD}"/>
              </a:ext>
            </a:extLst>
          </p:cNvPr>
          <p:cNvSpPr>
            <a:spLocks noGrp="1"/>
          </p:cNvSpPr>
          <p:nvPr>
            <p:ph type="ctrTitle"/>
          </p:nvPr>
        </p:nvSpPr>
        <p:spPr>
          <a:xfrm>
            <a:off x="414670" y="318977"/>
            <a:ext cx="11047228" cy="1998921"/>
          </a:xfrm>
        </p:spPr>
        <p:txBody>
          <a:bodyPr>
            <a:normAutofit/>
          </a:bodyPr>
          <a:lstStyle/>
          <a:p>
            <a:r>
              <a:rPr lang="en-US" sz="6000" b="1" dirty="0"/>
              <a:t>If their own life was threatened</a:t>
            </a:r>
            <a:br>
              <a:rPr lang="en-US" sz="6000" b="1" dirty="0"/>
            </a:br>
            <a:endParaRPr lang="en-US" dirty="0"/>
          </a:p>
        </p:txBody>
      </p:sp>
      <p:sp>
        <p:nvSpPr>
          <p:cNvPr id="3" name="Subtitle 2">
            <a:extLst>
              <a:ext uri="{FF2B5EF4-FFF2-40B4-BE49-F238E27FC236}">
                <a16:creationId xmlns:a16="http://schemas.microsoft.com/office/drawing/2014/main" id="{24096242-0123-05F9-39CC-92D1E08A80A0}"/>
              </a:ext>
            </a:extLst>
          </p:cNvPr>
          <p:cNvSpPr>
            <a:spLocks noGrp="1"/>
          </p:cNvSpPr>
          <p:nvPr>
            <p:ph type="subTitle" idx="1"/>
          </p:nvPr>
        </p:nvSpPr>
        <p:spPr>
          <a:xfrm>
            <a:off x="752282" y="3861850"/>
            <a:ext cx="10608550" cy="1536931"/>
          </a:xfrm>
        </p:spPr>
        <p:txBody>
          <a:bodyPr/>
          <a:lstStyle/>
          <a:p>
            <a:endParaRPr lang="en-US" dirty="0"/>
          </a:p>
        </p:txBody>
      </p:sp>
      <p:pic>
        <p:nvPicPr>
          <p:cNvPr id="1026" name="Picture 2" descr="Redwood City Police Department launches internal review after video ...">
            <a:extLst>
              <a:ext uri="{FF2B5EF4-FFF2-40B4-BE49-F238E27FC236}">
                <a16:creationId xmlns:a16="http://schemas.microsoft.com/office/drawing/2014/main" id="{69158A93-2277-78D4-2740-745D41C065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158" y="1605515"/>
            <a:ext cx="10962168" cy="4933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49548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a:extLst>
              <a:ext uri="{FF2B5EF4-FFF2-40B4-BE49-F238E27FC236}">
                <a16:creationId xmlns:a16="http://schemas.microsoft.com/office/drawing/2014/main" id="{7F01CB8F-4E23-572A-390D-6E04984E0B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2" y="2262"/>
            <a:ext cx="12186096" cy="6853476"/>
          </a:xfrm>
          <a:prstGeom prst="rect">
            <a:avLst/>
          </a:prstGeom>
        </p:spPr>
      </p:pic>
    </p:spTree>
    <p:extLst>
      <p:ext uri="{BB962C8B-B14F-4D97-AF65-F5344CB8AC3E}">
        <p14:creationId xmlns:p14="http://schemas.microsoft.com/office/powerpoint/2010/main" val="7213207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279A7-86C2-10A3-F583-EA0795A9351F}"/>
              </a:ext>
            </a:extLst>
          </p:cNvPr>
          <p:cNvSpPr>
            <a:spLocks noGrp="1"/>
          </p:cNvSpPr>
          <p:nvPr>
            <p:ph type="title"/>
          </p:nvPr>
        </p:nvSpPr>
        <p:spPr>
          <a:xfrm>
            <a:off x="838200" y="365125"/>
            <a:ext cx="10515600" cy="6159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E608F02D-F898-B8F4-65F7-07E8B8E6DAD8}"/>
              </a:ext>
            </a:extLst>
          </p:cNvPr>
          <p:cNvSpPr>
            <a:spLocks noGrp="1"/>
          </p:cNvSpPr>
          <p:nvPr>
            <p:ph idx="1"/>
          </p:nvPr>
        </p:nvSpPr>
        <p:spPr>
          <a:xfrm>
            <a:off x="756920" y="426720"/>
            <a:ext cx="10515600" cy="4713923"/>
          </a:xfrm>
        </p:spPr>
        <p:txBody>
          <a:bodyPr/>
          <a:lstStyle/>
          <a:p>
            <a:r>
              <a:rPr lang="en-US" sz="4400" kern="100" dirty="0">
                <a:effectLst/>
                <a:latin typeface="Calibri" panose="020F0502020204030204" pitchFamily="34" charset="0"/>
                <a:ea typeface="Calibri" panose="020F0502020204030204" pitchFamily="34" charset="0"/>
                <a:cs typeface="Times New Roman" panose="02020603050405020304" pitchFamily="18" charset="0"/>
              </a:rPr>
              <a:t>Lots of us have those stories inside of us that we have not shared or not ready to share. Again, it not hard to talk about the incident, but to share our feeling and emotions we felt after that call.</a:t>
            </a:r>
          </a:p>
          <a:p>
            <a:endParaRPr lang="en-US" dirty="0"/>
          </a:p>
        </p:txBody>
      </p:sp>
      <p:pic>
        <p:nvPicPr>
          <p:cNvPr id="4" name="Picture 3">
            <a:extLst>
              <a:ext uri="{FF2B5EF4-FFF2-40B4-BE49-F238E27FC236}">
                <a16:creationId xmlns:a16="http://schemas.microsoft.com/office/drawing/2014/main" id="{1F29977F-A378-79EA-5B5A-0B9720662AD8}"/>
              </a:ext>
            </a:extLst>
          </p:cNvPr>
          <p:cNvPicPr>
            <a:picLocks noChangeAspect="1"/>
          </p:cNvPicPr>
          <p:nvPr/>
        </p:nvPicPr>
        <p:blipFill>
          <a:blip r:embed="rId2"/>
          <a:stretch>
            <a:fillRect/>
          </a:stretch>
        </p:blipFill>
        <p:spPr>
          <a:xfrm>
            <a:off x="756919" y="3749040"/>
            <a:ext cx="10371155" cy="2948622"/>
          </a:xfrm>
          <a:prstGeom prst="rect">
            <a:avLst/>
          </a:prstGeom>
        </p:spPr>
      </p:pic>
    </p:spTree>
    <p:extLst>
      <p:ext uri="{BB962C8B-B14F-4D97-AF65-F5344CB8AC3E}">
        <p14:creationId xmlns:p14="http://schemas.microsoft.com/office/powerpoint/2010/main" val="39350909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71F249A-E1CB-4A04-F7E2-022A22073084}"/>
              </a:ext>
            </a:extLst>
          </p:cNvPr>
          <p:cNvSpPr txBox="1"/>
          <p:nvPr/>
        </p:nvSpPr>
        <p:spPr>
          <a:xfrm>
            <a:off x="1020726" y="1052623"/>
            <a:ext cx="9845748" cy="1569660"/>
          </a:xfrm>
          <a:prstGeom prst="rect">
            <a:avLst/>
          </a:prstGeom>
          <a:noFill/>
        </p:spPr>
        <p:txBody>
          <a:bodyPr wrap="square" rtlCol="0">
            <a:spAutoFit/>
          </a:bodyPr>
          <a:lstStyle/>
          <a:p>
            <a:r>
              <a:rPr lang="en-US" sz="3200" dirty="0"/>
              <a:t>It is very common, in fact quite NORMAL, for people to experience aftershocks (strong emotional or physical reactions) when they have involved in a traumatic event.</a:t>
            </a:r>
          </a:p>
        </p:txBody>
      </p:sp>
      <p:pic>
        <p:nvPicPr>
          <p:cNvPr id="3074" name="Picture 2" descr="Volunteer on Ski Patrol | Wilderness search and rescue, Rescue team, Skiing">
            <a:extLst>
              <a:ext uri="{FF2B5EF4-FFF2-40B4-BE49-F238E27FC236}">
                <a16:creationId xmlns:a16="http://schemas.microsoft.com/office/drawing/2014/main" id="{6FAF6143-8570-BB91-E8BC-6E6DBC40F9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6540" y="2838893"/>
            <a:ext cx="8708065" cy="3409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6058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1A720-1362-D788-7719-DBCAB544CBF5}"/>
              </a:ext>
            </a:extLst>
          </p:cNvPr>
          <p:cNvSpPr>
            <a:spLocks noGrp="1"/>
          </p:cNvSpPr>
          <p:nvPr>
            <p:ph type="ctrTitle"/>
          </p:nvPr>
        </p:nvSpPr>
        <p:spPr>
          <a:xfrm>
            <a:off x="1524000" y="1122362"/>
            <a:ext cx="9144000" cy="4135437"/>
          </a:xfrm>
        </p:spPr>
        <p:txBody>
          <a:bodyPr>
            <a:noAutofit/>
          </a:bodyPr>
          <a:lstStyle/>
          <a:p>
            <a:pPr algn="l"/>
            <a:r>
              <a:rPr lang="en-US" sz="2400" b="0" i="0" dirty="0">
                <a:solidFill>
                  <a:srgbClr val="004A8D"/>
                </a:solidFill>
                <a:effectLst/>
                <a:latin typeface="Helvetica Neue"/>
              </a:rPr>
              <a:t>Physical reactions</a:t>
            </a:r>
            <a:br>
              <a:rPr lang="en-US" sz="2400" b="0" i="0" dirty="0">
                <a:solidFill>
                  <a:srgbClr val="004A8D"/>
                </a:solidFill>
                <a:effectLst/>
                <a:latin typeface="Helvetica Neue"/>
              </a:rPr>
            </a:br>
            <a:r>
              <a:rPr lang="en-US" sz="2400" b="0" i="0" dirty="0">
                <a:solidFill>
                  <a:srgbClr val="333333"/>
                </a:solidFill>
                <a:effectLst/>
                <a:latin typeface="Helvetica Neue"/>
              </a:rPr>
              <a:t>Exhaustion</a:t>
            </a:r>
            <a:br>
              <a:rPr lang="en-US" sz="2400" b="0" i="0" dirty="0">
                <a:solidFill>
                  <a:srgbClr val="333333"/>
                </a:solidFill>
                <a:effectLst/>
                <a:latin typeface="Helvetica Neue"/>
              </a:rPr>
            </a:br>
            <a:r>
              <a:rPr lang="en-US" sz="2400" b="0" i="0" dirty="0">
                <a:solidFill>
                  <a:srgbClr val="333333"/>
                </a:solidFill>
                <a:effectLst/>
                <a:latin typeface="Helvetica Neue"/>
              </a:rPr>
              <a:t>Nausea/vomiting</a:t>
            </a:r>
            <a:br>
              <a:rPr lang="en-US" sz="2400" b="0" i="0" dirty="0">
                <a:solidFill>
                  <a:srgbClr val="333333"/>
                </a:solidFill>
                <a:effectLst/>
                <a:latin typeface="Helvetica Neue"/>
              </a:rPr>
            </a:br>
            <a:r>
              <a:rPr lang="en-US" sz="2400" b="0" i="0" dirty="0">
                <a:solidFill>
                  <a:srgbClr val="333333"/>
                </a:solidFill>
                <a:effectLst/>
                <a:latin typeface="Helvetica Neue"/>
              </a:rPr>
              <a:t>Weakness</a:t>
            </a:r>
            <a:br>
              <a:rPr lang="en-US" sz="2400" b="0" i="0" dirty="0">
                <a:solidFill>
                  <a:srgbClr val="333333"/>
                </a:solidFill>
                <a:effectLst/>
                <a:latin typeface="Helvetica Neue"/>
              </a:rPr>
            </a:br>
            <a:r>
              <a:rPr lang="en-US" sz="2400" b="0" i="0" dirty="0">
                <a:solidFill>
                  <a:srgbClr val="333333"/>
                </a:solidFill>
                <a:effectLst/>
                <a:latin typeface="Helvetica Neue"/>
              </a:rPr>
              <a:t>Difficulty breathing</a:t>
            </a:r>
            <a:br>
              <a:rPr lang="en-US" sz="2400" b="0" i="0" dirty="0">
                <a:solidFill>
                  <a:srgbClr val="333333"/>
                </a:solidFill>
                <a:effectLst/>
                <a:latin typeface="Helvetica Neue"/>
              </a:rPr>
            </a:br>
            <a:r>
              <a:rPr lang="en-US" sz="2400" b="0" i="0" dirty="0">
                <a:solidFill>
                  <a:srgbClr val="333333"/>
                </a:solidFill>
                <a:effectLst/>
                <a:latin typeface="Helvetica Neue"/>
              </a:rPr>
              <a:t>Chest pains</a:t>
            </a:r>
            <a:br>
              <a:rPr lang="en-US" sz="2400" b="0" i="0" dirty="0">
                <a:solidFill>
                  <a:srgbClr val="333333"/>
                </a:solidFill>
                <a:effectLst/>
                <a:latin typeface="Helvetica Neue"/>
              </a:rPr>
            </a:br>
            <a:r>
              <a:rPr lang="en-US" sz="2400" b="0" i="0" dirty="0">
                <a:solidFill>
                  <a:srgbClr val="333333"/>
                </a:solidFill>
                <a:effectLst/>
                <a:latin typeface="Helvetica Neue"/>
              </a:rPr>
              <a:t>Rapid heart rate</a:t>
            </a:r>
            <a:br>
              <a:rPr lang="en-US" sz="2400" b="0" i="0" dirty="0">
                <a:solidFill>
                  <a:srgbClr val="333333"/>
                </a:solidFill>
                <a:effectLst/>
                <a:latin typeface="Helvetica Neue"/>
              </a:rPr>
            </a:br>
            <a:r>
              <a:rPr lang="en-US" sz="2400" b="0" i="0" dirty="0">
                <a:solidFill>
                  <a:srgbClr val="333333"/>
                </a:solidFill>
                <a:effectLst/>
                <a:latin typeface="Helvetica Neue"/>
              </a:rPr>
              <a:t>Headaches</a:t>
            </a:r>
            <a:br>
              <a:rPr lang="en-US" sz="2400" b="0" i="0" dirty="0">
                <a:solidFill>
                  <a:srgbClr val="333333"/>
                </a:solidFill>
                <a:effectLst/>
                <a:latin typeface="Helvetica Neue"/>
              </a:rPr>
            </a:br>
            <a:r>
              <a:rPr lang="en-US" sz="2400" b="0" i="0" dirty="0">
                <a:solidFill>
                  <a:srgbClr val="333333"/>
                </a:solidFill>
                <a:effectLst/>
                <a:latin typeface="Helvetica Neue"/>
              </a:rPr>
              <a:t>Dry mouth/always thirsty</a:t>
            </a:r>
            <a:br>
              <a:rPr lang="en-US" sz="2400" b="0" i="0" dirty="0">
                <a:solidFill>
                  <a:srgbClr val="333333"/>
                </a:solidFill>
                <a:effectLst/>
                <a:latin typeface="Helvetica Neue"/>
              </a:rPr>
            </a:br>
            <a:r>
              <a:rPr lang="en-US" sz="2400" b="0" i="0" dirty="0">
                <a:solidFill>
                  <a:srgbClr val="333333"/>
                </a:solidFill>
                <a:effectLst/>
                <a:latin typeface="Helvetica Neue"/>
              </a:rPr>
              <a:t>Elevated blood pressure</a:t>
            </a:r>
            <a:br>
              <a:rPr lang="en-US" sz="2400" b="0" i="0" dirty="0">
                <a:solidFill>
                  <a:srgbClr val="333333"/>
                </a:solidFill>
                <a:effectLst/>
                <a:latin typeface="Helvetica Neue"/>
              </a:rPr>
            </a:br>
            <a:r>
              <a:rPr lang="en-US" sz="2400" b="0" i="0" dirty="0">
                <a:solidFill>
                  <a:srgbClr val="333333"/>
                </a:solidFill>
                <a:effectLst/>
                <a:latin typeface="Helvetica Neue"/>
              </a:rPr>
              <a:t>Fainting/dizziness</a:t>
            </a:r>
            <a:br>
              <a:rPr lang="en-US" sz="2400" b="0" i="0" dirty="0">
                <a:solidFill>
                  <a:srgbClr val="333333"/>
                </a:solidFill>
                <a:effectLst/>
                <a:latin typeface="Helvetica Neue"/>
              </a:rPr>
            </a:br>
            <a:r>
              <a:rPr lang="en-US" sz="2400" b="0" i="0" dirty="0">
                <a:solidFill>
                  <a:srgbClr val="333333"/>
                </a:solidFill>
                <a:effectLst/>
                <a:latin typeface="Helvetica Neue"/>
              </a:rPr>
              <a:t>Exacerbation of allergy problems</a:t>
            </a:r>
            <a:br>
              <a:rPr lang="en-US" sz="2400" b="0" i="0" dirty="0">
                <a:solidFill>
                  <a:srgbClr val="333333"/>
                </a:solidFill>
                <a:effectLst/>
                <a:latin typeface="Helvetica Neue"/>
              </a:rPr>
            </a:br>
            <a:r>
              <a:rPr lang="en-US" sz="2400" b="0" i="0" dirty="0">
                <a:solidFill>
                  <a:srgbClr val="333333"/>
                </a:solidFill>
                <a:effectLst/>
                <a:latin typeface="Helvetica Neue"/>
              </a:rPr>
              <a:t>Symptoms of shock</a:t>
            </a:r>
            <a:br>
              <a:rPr lang="en-US" sz="2400" b="0" i="0" dirty="0">
                <a:solidFill>
                  <a:srgbClr val="333333"/>
                </a:solidFill>
                <a:effectLst/>
                <a:latin typeface="Helvetica Neue"/>
              </a:rPr>
            </a:br>
            <a:endParaRPr lang="en-US" sz="2400" dirty="0"/>
          </a:p>
        </p:txBody>
      </p:sp>
      <p:sp>
        <p:nvSpPr>
          <p:cNvPr id="3" name="Subtitle 2">
            <a:extLst>
              <a:ext uri="{FF2B5EF4-FFF2-40B4-BE49-F238E27FC236}">
                <a16:creationId xmlns:a16="http://schemas.microsoft.com/office/drawing/2014/main" id="{17833294-D0C3-3FD1-C9EE-5BB9924CA58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74744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5E3CA-AA5A-CE27-963F-0B3CB4DEEBC4}"/>
              </a:ext>
            </a:extLst>
          </p:cNvPr>
          <p:cNvSpPr>
            <a:spLocks noGrp="1"/>
          </p:cNvSpPr>
          <p:nvPr>
            <p:ph type="title"/>
          </p:nvPr>
        </p:nvSpPr>
        <p:spPr>
          <a:xfrm>
            <a:off x="838200" y="365125"/>
            <a:ext cx="10515600" cy="5578475"/>
          </a:xfrm>
        </p:spPr>
        <p:txBody>
          <a:bodyPr>
            <a:normAutofit/>
          </a:bodyPr>
          <a:lstStyle/>
          <a:p>
            <a:r>
              <a:rPr lang="en-US" sz="2400" b="0" i="0" dirty="0">
                <a:solidFill>
                  <a:srgbClr val="004A8D"/>
                </a:solidFill>
                <a:effectLst/>
                <a:latin typeface="Helvetica Neue"/>
              </a:rPr>
              <a:t>Cognitive reactions</a:t>
            </a:r>
            <a:br>
              <a:rPr lang="en-US" sz="2400" b="0" i="0" dirty="0">
                <a:solidFill>
                  <a:srgbClr val="004A8D"/>
                </a:solidFill>
                <a:effectLst/>
                <a:latin typeface="Helvetica Neue"/>
              </a:rPr>
            </a:br>
            <a:r>
              <a:rPr lang="en-US" sz="2400" b="0" i="0" dirty="0">
                <a:solidFill>
                  <a:srgbClr val="333333"/>
                </a:solidFill>
                <a:effectLst/>
                <a:latin typeface="Helvetica Neue"/>
              </a:rPr>
              <a:t>Blaming attitude</a:t>
            </a:r>
            <a:br>
              <a:rPr lang="en-US" sz="2400" b="0" i="0" dirty="0">
                <a:solidFill>
                  <a:srgbClr val="333333"/>
                </a:solidFill>
                <a:effectLst/>
                <a:latin typeface="Helvetica Neue"/>
              </a:rPr>
            </a:br>
            <a:r>
              <a:rPr lang="en-US" sz="2400" b="0" i="0" dirty="0">
                <a:solidFill>
                  <a:srgbClr val="333333"/>
                </a:solidFill>
                <a:effectLst/>
                <a:latin typeface="Helvetica Neue"/>
              </a:rPr>
              <a:t>Confusion</a:t>
            </a:r>
            <a:br>
              <a:rPr lang="en-US" sz="2400" b="0" i="0" dirty="0">
                <a:solidFill>
                  <a:srgbClr val="333333"/>
                </a:solidFill>
                <a:effectLst/>
                <a:latin typeface="Helvetica Neue"/>
              </a:rPr>
            </a:br>
            <a:r>
              <a:rPr lang="en-US" sz="2400" b="0" i="0" dirty="0">
                <a:solidFill>
                  <a:srgbClr val="333333"/>
                </a:solidFill>
                <a:effectLst/>
                <a:latin typeface="Helvetica Neue"/>
              </a:rPr>
              <a:t>Reduced attention span</a:t>
            </a:r>
            <a:br>
              <a:rPr lang="en-US" sz="2400" b="0" i="0" dirty="0">
                <a:solidFill>
                  <a:srgbClr val="333333"/>
                </a:solidFill>
                <a:effectLst/>
                <a:latin typeface="Helvetica Neue"/>
              </a:rPr>
            </a:br>
            <a:r>
              <a:rPr lang="en-US" sz="2400" b="0" i="0" dirty="0">
                <a:solidFill>
                  <a:srgbClr val="333333"/>
                </a:solidFill>
                <a:effectLst/>
                <a:latin typeface="Helvetica Neue"/>
              </a:rPr>
              <a:t>Flashbacks</a:t>
            </a:r>
            <a:br>
              <a:rPr lang="en-US" sz="2400" b="0" i="0" dirty="0">
                <a:solidFill>
                  <a:srgbClr val="333333"/>
                </a:solidFill>
                <a:effectLst/>
                <a:latin typeface="Helvetica Neue"/>
              </a:rPr>
            </a:br>
            <a:r>
              <a:rPr lang="en-US" sz="2400" b="0" i="0" dirty="0">
                <a:solidFill>
                  <a:srgbClr val="333333"/>
                </a:solidFill>
                <a:effectLst/>
                <a:latin typeface="Helvetica Neue"/>
              </a:rPr>
              <a:t>Poor concentration/loss of confidence</a:t>
            </a:r>
            <a:br>
              <a:rPr lang="en-US" sz="2400" b="0" i="0" dirty="0">
                <a:solidFill>
                  <a:srgbClr val="333333"/>
                </a:solidFill>
                <a:effectLst/>
                <a:latin typeface="Helvetica Neue"/>
              </a:rPr>
            </a:br>
            <a:r>
              <a:rPr lang="en-US" sz="2400" b="0" i="0" dirty="0">
                <a:solidFill>
                  <a:srgbClr val="333333"/>
                </a:solidFill>
                <a:effectLst/>
                <a:latin typeface="Helvetica Neue"/>
              </a:rPr>
              <a:t>Negative self-talk/loss of confidence</a:t>
            </a:r>
            <a:br>
              <a:rPr lang="en-US" sz="2400" b="0" i="0" dirty="0">
                <a:solidFill>
                  <a:srgbClr val="333333"/>
                </a:solidFill>
                <a:effectLst/>
                <a:latin typeface="Helvetica Neue"/>
              </a:rPr>
            </a:br>
            <a:r>
              <a:rPr lang="en-US" sz="2400" b="0" i="0" dirty="0">
                <a:solidFill>
                  <a:srgbClr val="333333"/>
                </a:solidFill>
                <a:effectLst/>
                <a:latin typeface="Helvetica Neue"/>
              </a:rPr>
              <a:t>Decreased awareness</a:t>
            </a:r>
            <a:br>
              <a:rPr lang="en-US" sz="2400" b="0" i="0" dirty="0">
                <a:solidFill>
                  <a:srgbClr val="333333"/>
                </a:solidFill>
                <a:effectLst/>
                <a:latin typeface="Helvetica Neue"/>
              </a:rPr>
            </a:br>
            <a:r>
              <a:rPr lang="en-US" sz="2400" b="0" i="0" dirty="0">
                <a:solidFill>
                  <a:srgbClr val="333333"/>
                </a:solidFill>
                <a:effectLst/>
                <a:latin typeface="Helvetica Neue"/>
              </a:rPr>
              <a:t>Troubled thoughts</a:t>
            </a:r>
            <a:br>
              <a:rPr lang="en-US" sz="2400" b="0" i="0" dirty="0">
                <a:solidFill>
                  <a:srgbClr val="333333"/>
                </a:solidFill>
                <a:effectLst/>
                <a:latin typeface="Helvetica Neue"/>
              </a:rPr>
            </a:br>
            <a:r>
              <a:rPr lang="en-US" sz="2400" b="0" i="0" dirty="0">
                <a:solidFill>
                  <a:srgbClr val="333333"/>
                </a:solidFill>
                <a:effectLst/>
                <a:latin typeface="Helvetica Neue"/>
              </a:rPr>
              <a:t>Nightmares</a:t>
            </a:r>
            <a:br>
              <a:rPr lang="en-US" sz="2400" b="0" i="0" dirty="0">
                <a:solidFill>
                  <a:srgbClr val="333333"/>
                </a:solidFill>
                <a:effectLst/>
                <a:latin typeface="Helvetica Neue"/>
              </a:rPr>
            </a:br>
            <a:r>
              <a:rPr lang="en-US" sz="2400" b="0" i="0" dirty="0">
                <a:solidFill>
                  <a:srgbClr val="333333"/>
                </a:solidFill>
                <a:effectLst/>
                <a:latin typeface="Helvetica Neue"/>
              </a:rPr>
              <a:t>Easily distracted</a:t>
            </a:r>
            <a:br>
              <a:rPr lang="en-US" sz="2400" b="0" i="0" dirty="0">
                <a:solidFill>
                  <a:srgbClr val="333333"/>
                </a:solidFill>
                <a:effectLst/>
                <a:latin typeface="Helvetica Neue"/>
              </a:rPr>
            </a:br>
            <a:r>
              <a:rPr lang="en-US" sz="2400" b="0" i="0" dirty="0">
                <a:solidFill>
                  <a:srgbClr val="333333"/>
                </a:solidFill>
                <a:effectLst/>
                <a:latin typeface="Helvetica Neue"/>
              </a:rPr>
              <a:t>Short-term memory disturbance</a:t>
            </a:r>
            <a:br>
              <a:rPr lang="en-US" sz="2400" b="0" i="0" dirty="0">
                <a:solidFill>
                  <a:srgbClr val="333333"/>
                </a:solidFill>
                <a:effectLst/>
                <a:latin typeface="Helvetica Neue"/>
              </a:rPr>
            </a:br>
            <a:r>
              <a:rPr lang="en-US" sz="2400" b="0" i="0" dirty="0">
                <a:solidFill>
                  <a:srgbClr val="333333"/>
                </a:solidFill>
                <a:effectLst/>
                <a:latin typeface="Helvetica Neue"/>
              </a:rPr>
              <a:t>Time/place/person distortion</a:t>
            </a:r>
            <a:br>
              <a:rPr lang="en-US" sz="2400" b="0" i="0" dirty="0">
                <a:solidFill>
                  <a:srgbClr val="333333"/>
                </a:solidFill>
                <a:effectLst/>
                <a:latin typeface="Helvetica Neue"/>
              </a:rPr>
            </a:br>
            <a:endParaRPr lang="en-US" sz="2400" dirty="0"/>
          </a:p>
        </p:txBody>
      </p:sp>
    </p:spTree>
    <p:extLst>
      <p:ext uri="{BB962C8B-B14F-4D97-AF65-F5344CB8AC3E}">
        <p14:creationId xmlns:p14="http://schemas.microsoft.com/office/powerpoint/2010/main" val="11094454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6A1DB-CC22-538D-E547-66E582F1E793}"/>
              </a:ext>
            </a:extLst>
          </p:cNvPr>
          <p:cNvSpPr>
            <a:spLocks noGrp="1"/>
          </p:cNvSpPr>
          <p:nvPr>
            <p:ph type="title"/>
          </p:nvPr>
        </p:nvSpPr>
        <p:spPr>
          <a:xfrm>
            <a:off x="831850" y="1709738"/>
            <a:ext cx="10515600" cy="4616634"/>
          </a:xfrm>
        </p:spPr>
        <p:txBody>
          <a:bodyPr>
            <a:noAutofit/>
          </a:bodyPr>
          <a:lstStyle/>
          <a:p>
            <a:r>
              <a:rPr lang="en-US" sz="2400" b="0" i="0" dirty="0">
                <a:solidFill>
                  <a:srgbClr val="004A8D"/>
                </a:solidFill>
                <a:effectLst/>
                <a:latin typeface="Helvetica Neue"/>
              </a:rPr>
              <a:t>Emotional reactions</a:t>
            </a:r>
            <a:br>
              <a:rPr lang="en-US" sz="2400" b="0" i="0" dirty="0">
                <a:solidFill>
                  <a:srgbClr val="004A8D"/>
                </a:solidFill>
                <a:effectLst/>
                <a:latin typeface="Helvetica Neue"/>
              </a:rPr>
            </a:br>
            <a:r>
              <a:rPr lang="en-US" sz="2400" b="0" i="0" dirty="0">
                <a:solidFill>
                  <a:srgbClr val="333333"/>
                </a:solidFill>
                <a:effectLst/>
                <a:latin typeface="Helvetica Neue"/>
              </a:rPr>
              <a:t>Frustration</a:t>
            </a:r>
            <a:br>
              <a:rPr lang="en-US" sz="2400" b="0" i="0" dirty="0">
                <a:solidFill>
                  <a:srgbClr val="333333"/>
                </a:solidFill>
                <a:effectLst/>
                <a:latin typeface="Helvetica Neue"/>
              </a:rPr>
            </a:br>
            <a:r>
              <a:rPr lang="en-US" sz="2400" b="0" i="0" dirty="0">
                <a:solidFill>
                  <a:srgbClr val="333333"/>
                </a:solidFill>
                <a:effectLst/>
                <a:latin typeface="Helvetica Neue"/>
              </a:rPr>
              <a:t>Strong need for recognition of what they experienced</a:t>
            </a:r>
            <a:br>
              <a:rPr lang="en-US" sz="2400" b="0" i="0" dirty="0">
                <a:solidFill>
                  <a:srgbClr val="333333"/>
                </a:solidFill>
                <a:effectLst/>
                <a:latin typeface="Helvetica Neue"/>
              </a:rPr>
            </a:br>
            <a:r>
              <a:rPr lang="en-US" sz="2400" b="0" i="0" dirty="0">
                <a:solidFill>
                  <a:srgbClr val="333333"/>
                </a:solidFill>
                <a:effectLst/>
                <a:latin typeface="Helvetica Neue"/>
              </a:rPr>
              <a:t>Anxiety</a:t>
            </a:r>
            <a:br>
              <a:rPr lang="en-US" sz="2400" b="0" i="0" dirty="0">
                <a:solidFill>
                  <a:srgbClr val="333333"/>
                </a:solidFill>
                <a:effectLst/>
                <a:latin typeface="Helvetica Neue"/>
              </a:rPr>
            </a:br>
            <a:r>
              <a:rPr lang="en-US" sz="2400" b="0" i="0" dirty="0">
                <a:solidFill>
                  <a:srgbClr val="333333"/>
                </a:solidFill>
                <a:effectLst/>
                <a:latin typeface="Helvetica Neue"/>
              </a:rPr>
              <a:t>Guilt/feeling strongly for victims</a:t>
            </a:r>
            <a:br>
              <a:rPr lang="en-US" sz="2400" b="0" i="0" dirty="0">
                <a:solidFill>
                  <a:srgbClr val="333333"/>
                </a:solidFill>
                <a:effectLst/>
                <a:latin typeface="Helvetica Neue"/>
              </a:rPr>
            </a:br>
            <a:r>
              <a:rPr lang="en-US" sz="2400" b="0" i="0" dirty="0">
                <a:solidFill>
                  <a:srgbClr val="333333"/>
                </a:solidFill>
                <a:effectLst/>
                <a:latin typeface="Helvetica Neue"/>
              </a:rPr>
              <a:t>Sense of loss</a:t>
            </a:r>
            <a:br>
              <a:rPr lang="en-US" sz="2400" b="0" i="0" dirty="0">
                <a:solidFill>
                  <a:srgbClr val="333333"/>
                </a:solidFill>
                <a:effectLst/>
                <a:latin typeface="Helvetica Neue"/>
              </a:rPr>
            </a:br>
            <a:r>
              <a:rPr lang="en-US" sz="2400" b="0" i="0" dirty="0">
                <a:solidFill>
                  <a:srgbClr val="333333"/>
                </a:solidFill>
                <a:effectLst/>
                <a:latin typeface="Helvetica Neue"/>
              </a:rPr>
              <a:t>Anger</a:t>
            </a:r>
            <a:br>
              <a:rPr lang="en-US" sz="2400" b="0" i="0" dirty="0">
                <a:solidFill>
                  <a:srgbClr val="333333"/>
                </a:solidFill>
                <a:effectLst/>
                <a:latin typeface="Helvetica Neue"/>
              </a:rPr>
            </a:br>
            <a:r>
              <a:rPr lang="en-US" sz="2400" b="0" i="0" dirty="0">
                <a:solidFill>
                  <a:srgbClr val="333333"/>
                </a:solidFill>
                <a:effectLst/>
                <a:latin typeface="Helvetica Neue"/>
              </a:rPr>
              <a:t>Denial</a:t>
            </a:r>
            <a:br>
              <a:rPr lang="en-US" sz="2400" b="0" i="0" dirty="0">
                <a:solidFill>
                  <a:srgbClr val="333333"/>
                </a:solidFill>
                <a:effectLst/>
                <a:latin typeface="Helvetica Neue"/>
              </a:rPr>
            </a:br>
            <a:r>
              <a:rPr lang="en-US" sz="2400" b="0" i="0" dirty="0">
                <a:solidFill>
                  <a:srgbClr val="333333"/>
                </a:solidFill>
                <a:effectLst/>
                <a:latin typeface="Helvetica Neue"/>
              </a:rPr>
              <a:t>Fear of loss of control</a:t>
            </a:r>
            <a:br>
              <a:rPr lang="en-US" sz="2400" b="0" i="0" dirty="0">
                <a:solidFill>
                  <a:srgbClr val="333333"/>
                </a:solidFill>
                <a:effectLst/>
                <a:latin typeface="Helvetica Neue"/>
              </a:rPr>
            </a:br>
            <a:r>
              <a:rPr lang="en-US" sz="2400" b="0" i="0" dirty="0">
                <a:solidFill>
                  <a:srgbClr val="333333"/>
                </a:solidFill>
                <a:effectLst/>
                <a:latin typeface="Helvetica Neue"/>
              </a:rPr>
              <a:t>Irritability/agitation</a:t>
            </a:r>
            <a:br>
              <a:rPr lang="en-US" sz="2400" b="0" i="0" dirty="0">
                <a:solidFill>
                  <a:srgbClr val="333333"/>
                </a:solidFill>
                <a:effectLst/>
                <a:latin typeface="Helvetica Neue"/>
              </a:rPr>
            </a:br>
            <a:r>
              <a:rPr lang="en-US" sz="2400" b="0" i="0" dirty="0">
                <a:solidFill>
                  <a:srgbClr val="333333"/>
                </a:solidFill>
                <a:effectLst/>
                <a:latin typeface="Helvetica Neue"/>
              </a:rPr>
              <a:t>Depression</a:t>
            </a:r>
            <a:br>
              <a:rPr lang="en-US" sz="2400" b="0" i="0" dirty="0">
                <a:solidFill>
                  <a:srgbClr val="333333"/>
                </a:solidFill>
                <a:effectLst/>
                <a:latin typeface="Helvetica Neue"/>
              </a:rPr>
            </a:br>
            <a:r>
              <a:rPr lang="en-US" sz="2400" b="0" i="0" dirty="0">
                <a:solidFill>
                  <a:srgbClr val="333333"/>
                </a:solidFill>
                <a:effectLst/>
                <a:latin typeface="Helvetica Neue"/>
              </a:rPr>
              <a:t>Feeling overwhelmed</a:t>
            </a:r>
            <a:br>
              <a:rPr lang="en-US" sz="2400" b="0" i="0" dirty="0">
                <a:solidFill>
                  <a:srgbClr val="333333"/>
                </a:solidFill>
                <a:effectLst/>
                <a:latin typeface="Helvetica Neue"/>
              </a:rPr>
            </a:br>
            <a:r>
              <a:rPr lang="en-US" sz="2400" b="0" i="0" dirty="0">
                <a:solidFill>
                  <a:srgbClr val="333333"/>
                </a:solidFill>
                <a:effectLst/>
                <a:latin typeface="Helvetica Neue"/>
              </a:rPr>
              <a:t>Feeling isolated</a:t>
            </a:r>
            <a:br>
              <a:rPr lang="en-US" sz="2400" b="0" i="0" dirty="0">
                <a:solidFill>
                  <a:srgbClr val="333333"/>
                </a:solidFill>
                <a:effectLst/>
                <a:latin typeface="Helvetica Neue"/>
              </a:rPr>
            </a:br>
            <a:r>
              <a:rPr lang="en-US" sz="2400" b="0" i="0" dirty="0">
                <a:solidFill>
                  <a:srgbClr val="333333"/>
                </a:solidFill>
                <a:effectLst/>
                <a:latin typeface="Helvetica Neue"/>
              </a:rPr>
              <a:t>Loss of emotional control</a:t>
            </a:r>
            <a:br>
              <a:rPr lang="en-US" sz="2400" b="0" i="0" dirty="0">
                <a:solidFill>
                  <a:srgbClr val="333333"/>
                </a:solidFill>
                <a:effectLst/>
                <a:latin typeface="Helvetica Neue"/>
              </a:rPr>
            </a:br>
            <a:endParaRPr lang="en-US" sz="2400" dirty="0"/>
          </a:p>
        </p:txBody>
      </p:sp>
      <p:sp>
        <p:nvSpPr>
          <p:cNvPr id="3" name="Text Placeholder 2">
            <a:extLst>
              <a:ext uri="{FF2B5EF4-FFF2-40B4-BE49-F238E27FC236}">
                <a16:creationId xmlns:a16="http://schemas.microsoft.com/office/drawing/2014/main" id="{3E9A842F-451C-DBAC-1727-77896DB0668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3052818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34192-9BFC-DB5F-F294-E251773FBBBC}"/>
              </a:ext>
            </a:extLst>
          </p:cNvPr>
          <p:cNvSpPr>
            <a:spLocks noGrp="1"/>
          </p:cNvSpPr>
          <p:nvPr>
            <p:ph type="ctrTitle"/>
          </p:nvPr>
        </p:nvSpPr>
        <p:spPr>
          <a:xfrm>
            <a:off x="1524000" y="1122362"/>
            <a:ext cx="9144000" cy="5342233"/>
          </a:xfrm>
        </p:spPr>
        <p:txBody>
          <a:bodyPr>
            <a:normAutofit fontScale="90000"/>
          </a:bodyPr>
          <a:lstStyle/>
          <a:p>
            <a:pPr algn="l"/>
            <a:r>
              <a:rPr lang="en-US" sz="2700" b="0" i="0" dirty="0">
                <a:solidFill>
                  <a:srgbClr val="004A8D"/>
                </a:solidFill>
                <a:effectLst/>
                <a:latin typeface="Helvetica Neue"/>
              </a:rPr>
              <a:t>Behavioral reactions</a:t>
            </a:r>
            <a:br>
              <a:rPr lang="en-US" sz="2700" b="0" i="0" dirty="0">
                <a:solidFill>
                  <a:srgbClr val="004A8D"/>
                </a:solidFill>
                <a:effectLst/>
                <a:latin typeface="Helvetica Neue"/>
              </a:rPr>
            </a:br>
            <a:r>
              <a:rPr lang="en-US" sz="2700" b="0" i="0" dirty="0">
                <a:solidFill>
                  <a:srgbClr val="333333"/>
                </a:solidFill>
                <a:effectLst/>
                <a:latin typeface="Helvetica Neue"/>
              </a:rPr>
              <a:t>Emotional outbursts</a:t>
            </a:r>
            <a:br>
              <a:rPr lang="en-US" sz="2700" b="0" i="0" dirty="0">
                <a:solidFill>
                  <a:srgbClr val="333333"/>
                </a:solidFill>
                <a:effectLst/>
                <a:latin typeface="Helvetica Neue"/>
              </a:rPr>
            </a:br>
            <a:r>
              <a:rPr lang="en-US" sz="2700" b="0" i="0" dirty="0">
                <a:solidFill>
                  <a:srgbClr val="333333"/>
                </a:solidFill>
                <a:effectLst/>
                <a:latin typeface="Helvetica Neue"/>
              </a:rPr>
              <a:t>Change in activity level</a:t>
            </a:r>
            <a:br>
              <a:rPr lang="en-US" sz="2700" b="0" i="0" dirty="0">
                <a:solidFill>
                  <a:srgbClr val="333333"/>
                </a:solidFill>
                <a:effectLst/>
                <a:latin typeface="Helvetica Neue"/>
              </a:rPr>
            </a:br>
            <a:r>
              <a:rPr lang="en-US" sz="2700" b="0" i="0" dirty="0">
                <a:solidFill>
                  <a:srgbClr val="333333"/>
                </a:solidFill>
                <a:effectLst/>
                <a:latin typeface="Helvetica Neue"/>
              </a:rPr>
              <a:t>Disturbed sleep</a:t>
            </a:r>
            <a:br>
              <a:rPr lang="en-US" sz="2700" b="0" i="0" dirty="0">
                <a:solidFill>
                  <a:srgbClr val="333333"/>
                </a:solidFill>
                <a:effectLst/>
                <a:latin typeface="Helvetica Neue"/>
              </a:rPr>
            </a:br>
            <a:r>
              <a:rPr lang="en-US" sz="2700" b="0" i="0" dirty="0">
                <a:solidFill>
                  <a:srgbClr val="333333"/>
                </a:solidFill>
                <a:effectLst/>
                <a:latin typeface="Helvetica Neue"/>
              </a:rPr>
              <a:t>Increase in smoking</a:t>
            </a:r>
            <a:br>
              <a:rPr lang="en-US" sz="2700" b="0" i="0" dirty="0">
                <a:solidFill>
                  <a:srgbClr val="333333"/>
                </a:solidFill>
                <a:effectLst/>
                <a:latin typeface="Helvetica Neue"/>
              </a:rPr>
            </a:br>
            <a:r>
              <a:rPr lang="en-US" sz="2700" b="0" i="0" dirty="0">
                <a:solidFill>
                  <a:srgbClr val="333333"/>
                </a:solidFill>
                <a:effectLst/>
                <a:latin typeface="Helvetica Neue"/>
              </a:rPr>
              <a:t>Easily startled/ hyper-vigilance</a:t>
            </a:r>
            <a:br>
              <a:rPr lang="en-US" sz="2700" b="0" i="0" dirty="0">
                <a:solidFill>
                  <a:srgbClr val="333333"/>
                </a:solidFill>
                <a:effectLst/>
                <a:latin typeface="Helvetica Neue"/>
              </a:rPr>
            </a:br>
            <a:r>
              <a:rPr lang="en-US" sz="2700" b="0" i="0" dirty="0">
                <a:solidFill>
                  <a:srgbClr val="333333"/>
                </a:solidFill>
                <a:effectLst/>
                <a:latin typeface="Helvetica Neue"/>
              </a:rPr>
              <a:t>Antisocial behavior</a:t>
            </a:r>
            <a:br>
              <a:rPr lang="en-US" sz="2700" b="0" i="0" dirty="0">
                <a:solidFill>
                  <a:srgbClr val="333333"/>
                </a:solidFill>
                <a:effectLst/>
                <a:latin typeface="Helvetica Neue"/>
              </a:rPr>
            </a:br>
            <a:r>
              <a:rPr lang="en-US" sz="2700" b="0" i="0" dirty="0">
                <a:solidFill>
                  <a:srgbClr val="333333"/>
                </a:solidFill>
                <a:effectLst/>
                <a:latin typeface="Helvetica Neue"/>
              </a:rPr>
              <a:t>Withdrawal</a:t>
            </a:r>
            <a:br>
              <a:rPr lang="en-US" sz="2700" b="0" i="0" dirty="0">
                <a:solidFill>
                  <a:srgbClr val="333333"/>
                </a:solidFill>
                <a:effectLst/>
                <a:latin typeface="Helvetica Neue"/>
              </a:rPr>
            </a:br>
            <a:r>
              <a:rPr lang="en-US" sz="2700" b="0" i="0" dirty="0">
                <a:solidFill>
                  <a:srgbClr val="333333"/>
                </a:solidFill>
                <a:effectLst/>
                <a:latin typeface="Helvetica Neue"/>
              </a:rPr>
              <a:t>Change in eating habits (increase or decrease in food consumption)</a:t>
            </a:r>
            <a:br>
              <a:rPr lang="en-US" sz="2700" b="0" i="0" dirty="0">
                <a:solidFill>
                  <a:srgbClr val="333333"/>
                </a:solidFill>
                <a:effectLst/>
                <a:latin typeface="Helvetica Neue"/>
              </a:rPr>
            </a:br>
            <a:r>
              <a:rPr lang="en-US" sz="2700" b="0" i="0" dirty="0">
                <a:solidFill>
                  <a:srgbClr val="333333"/>
                </a:solidFill>
                <a:effectLst/>
                <a:latin typeface="Helvetica Neue"/>
              </a:rPr>
              <a:t>Difficulty relaxing</a:t>
            </a:r>
            <a:br>
              <a:rPr lang="en-US" sz="2700" b="0" i="0" dirty="0">
                <a:solidFill>
                  <a:srgbClr val="333333"/>
                </a:solidFill>
                <a:effectLst/>
                <a:latin typeface="Helvetica Neue"/>
              </a:rPr>
            </a:br>
            <a:r>
              <a:rPr lang="en-US" sz="2700" b="0" i="0" dirty="0">
                <a:solidFill>
                  <a:srgbClr val="333333"/>
                </a:solidFill>
                <a:effectLst/>
                <a:latin typeface="Helvetica Neue"/>
              </a:rPr>
              <a:t>Fidgety/restless</a:t>
            </a:r>
            <a:br>
              <a:rPr lang="en-US" sz="2700" b="0" i="0" dirty="0">
                <a:solidFill>
                  <a:srgbClr val="333333"/>
                </a:solidFill>
                <a:effectLst/>
                <a:latin typeface="Helvetica Neue"/>
              </a:rPr>
            </a:br>
            <a:r>
              <a:rPr lang="en-US" sz="2700" b="0" i="0" dirty="0">
                <a:solidFill>
                  <a:srgbClr val="333333"/>
                </a:solidFill>
                <a:effectLst/>
                <a:latin typeface="Helvetica Neue"/>
              </a:rPr>
              <a:t>Increased use of alcohol and other drugs</a:t>
            </a:r>
            <a:br>
              <a:rPr lang="en-US" sz="2700" b="0" i="0" dirty="0">
                <a:solidFill>
                  <a:srgbClr val="333333"/>
                </a:solidFill>
                <a:effectLst/>
                <a:latin typeface="Helvetica Neue"/>
              </a:rPr>
            </a:br>
            <a:r>
              <a:rPr lang="en-US" sz="2700" b="0" i="0" dirty="0">
                <a:solidFill>
                  <a:srgbClr val="333333"/>
                </a:solidFill>
                <a:effectLst/>
                <a:latin typeface="Helvetica Neue"/>
              </a:rPr>
              <a:t>Change in sex drive</a:t>
            </a:r>
            <a:br>
              <a:rPr lang="en-US" b="0" i="0" dirty="0">
                <a:solidFill>
                  <a:srgbClr val="333333"/>
                </a:solidFill>
                <a:effectLst/>
                <a:latin typeface="Helvetica Neue"/>
              </a:rPr>
            </a:br>
            <a:endParaRPr lang="en-US" dirty="0"/>
          </a:p>
        </p:txBody>
      </p:sp>
      <p:sp>
        <p:nvSpPr>
          <p:cNvPr id="3" name="Subtitle 2">
            <a:extLst>
              <a:ext uri="{FF2B5EF4-FFF2-40B4-BE49-F238E27FC236}">
                <a16:creationId xmlns:a16="http://schemas.microsoft.com/office/drawing/2014/main" id="{0790F6B6-9394-4A83-589E-FA139C28215E}"/>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3485434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D825E-2EB9-4253-3203-361DA99ACDA0}"/>
              </a:ext>
            </a:extLst>
          </p:cNvPr>
          <p:cNvSpPr>
            <a:spLocks noGrp="1"/>
          </p:cNvSpPr>
          <p:nvPr>
            <p:ph type="title"/>
          </p:nvPr>
        </p:nvSpPr>
        <p:spPr/>
        <p:txBody>
          <a:bodyPr/>
          <a:lstStyle/>
          <a:p>
            <a:r>
              <a:rPr lang="en-US" dirty="0"/>
              <a:t>Reaction to a stressful event</a:t>
            </a:r>
          </a:p>
        </p:txBody>
      </p:sp>
      <p:sp>
        <p:nvSpPr>
          <p:cNvPr id="3" name="Content Placeholder 2">
            <a:extLst>
              <a:ext uri="{FF2B5EF4-FFF2-40B4-BE49-F238E27FC236}">
                <a16:creationId xmlns:a16="http://schemas.microsoft.com/office/drawing/2014/main" id="{EEC3E664-6AC3-1795-C9D4-CA1FBF9383ED}"/>
              </a:ext>
            </a:extLst>
          </p:cNvPr>
          <p:cNvSpPr>
            <a:spLocks noGrp="1"/>
          </p:cNvSpPr>
          <p:nvPr>
            <p:ph idx="1"/>
          </p:nvPr>
        </p:nvSpPr>
        <p:spPr>
          <a:xfrm>
            <a:off x="539602" y="1913860"/>
            <a:ext cx="11112795" cy="4486939"/>
          </a:xfrm>
        </p:spPr>
        <p:txBody>
          <a:bodyPr>
            <a:normAutofit fontScale="92500" lnSpcReduction="20000"/>
          </a:bodyPr>
          <a:lstStyle/>
          <a:p>
            <a:pPr marL="0" indent="0">
              <a:buNone/>
            </a:pPr>
            <a:r>
              <a:rPr lang="en-US" sz="6000" dirty="0"/>
              <a:t>Hot wash</a:t>
            </a:r>
          </a:p>
          <a:p>
            <a:pPr marL="0" indent="0">
              <a:buNone/>
            </a:pPr>
            <a:r>
              <a:rPr lang="en-US" sz="6000" dirty="0"/>
              <a:t>          24 hours </a:t>
            </a:r>
            <a:r>
              <a:rPr lang="en-US" dirty="0"/>
              <a:t> </a:t>
            </a:r>
          </a:p>
          <a:p>
            <a:pPr marL="0" indent="0">
              <a:buNone/>
            </a:pPr>
            <a:r>
              <a:rPr lang="en-US" dirty="0"/>
              <a:t>                                                      </a:t>
            </a:r>
            <a:r>
              <a:rPr lang="en-US" sz="5400" dirty="0"/>
              <a:t>Days </a:t>
            </a:r>
            <a:r>
              <a:rPr lang="en-US" dirty="0"/>
              <a:t>                                 </a:t>
            </a:r>
            <a:r>
              <a:rPr lang="en-US" sz="5900" dirty="0"/>
              <a:t>                                        </a:t>
            </a:r>
          </a:p>
          <a:p>
            <a:pPr marL="0" indent="0">
              <a:buNone/>
            </a:pPr>
            <a:r>
              <a:rPr lang="en-US" dirty="0"/>
              <a:t>                                                                   </a:t>
            </a:r>
            <a:r>
              <a:rPr lang="en-US" sz="5900" dirty="0"/>
              <a:t>Weeks </a:t>
            </a:r>
          </a:p>
          <a:p>
            <a:pPr marL="0" indent="0">
              <a:buNone/>
            </a:pPr>
            <a:r>
              <a:rPr lang="en-US" sz="5900" dirty="0"/>
              <a:t>                                           Months</a:t>
            </a:r>
          </a:p>
          <a:p>
            <a:pPr marL="0" indent="0">
              <a:buNone/>
            </a:pPr>
            <a:r>
              <a:rPr lang="en-US" sz="5900" dirty="0"/>
              <a:t>                                                        Years</a:t>
            </a:r>
            <a:r>
              <a:rPr lang="en-US" dirty="0"/>
              <a:t>                                                                                                                              </a:t>
            </a:r>
            <a:r>
              <a:rPr lang="en-US" sz="4400" dirty="0"/>
              <a:t>    </a:t>
            </a:r>
            <a:r>
              <a:rPr lang="en-US" dirty="0"/>
              <a:t>                                                                                                   </a:t>
            </a:r>
            <a:endParaRPr lang="en-US" sz="6000" dirty="0"/>
          </a:p>
        </p:txBody>
      </p:sp>
    </p:spTree>
    <p:extLst>
      <p:ext uri="{BB962C8B-B14F-4D97-AF65-F5344CB8AC3E}">
        <p14:creationId xmlns:p14="http://schemas.microsoft.com/office/powerpoint/2010/main" val="27579315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C7FD6-23FA-BF2F-027A-2C4797E5AE69}"/>
              </a:ext>
            </a:extLst>
          </p:cNvPr>
          <p:cNvSpPr>
            <a:spLocks noGrp="1"/>
          </p:cNvSpPr>
          <p:nvPr>
            <p:ph type="title"/>
          </p:nvPr>
        </p:nvSpPr>
        <p:spPr>
          <a:xfrm>
            <a:off x="838200" y="365125"/>
            <a:ext cx="10515600" cy="5323294"/>
          </a:xfrm>
        </p:spPr>
        <p:txBody>
          <a:bodyPr>
            <a:normAutofit fontScale="90000"/>
          </a:bodyPr>
          <a:lstStyle/>
          <a:p>
            <a:r>
              <a:rPr lang="en-US" sz="9600" dirty="0"/>
              <a:t>             333</a:t>
            </a:r>
            <a:br>
              <a:rPr lang="en-US" sz="9600" dirty="0"/>
            </a:br>
            <a:r>
              <a:rPr lang="en-US" sz="9600" dirty="0"/>
              <a:t>   </a:t>
            </a:r>
            <a:r>
              <a:rPr lang="en-US" sz="6600" dirty="0"/>
              <a:t>3 days, 3 weeks, 3 months</a:t>
            </a:r>
            <a:br>
              <a:rPr lang="en-US" sz="6600" dirty="0"/>
            </a:br>
            <a:r>
              <a:rPr lang="en-US" sz="6600" dirty="0"/>
              <a:t>                    911</a:t>
            </a:r>
            <a:br>
              <a:rPr lang="en-US" sz="6600" dirty="0"/>
            </a:br>
            <a:r>
              <a:rPr lang="en-US" sz="6600" dirty="0"/>
              <a:t>      9 hours 1 day 1 week</a:t>
            </a:r>
            <a:br>
              <a:rPr lang="en-US" sz="6600" dirty="0"/>
            </a:br>
            <a:r>
              <a:rPr lang="en-US" sz="6600" dirty="0"/>
              <a:t>   </a:t>
            </a:r>
            <a:endParaRPr lang="en-US" sz="9600" dirty="0"/>
          </a:p>
        </p:txBody>
      </p:sp>
    </p:spTree>
    <p:extLst>
      <p:ext uri="{BB962C8B-B14F-4D97-AF65-F5344CB8AC3E}">
        <p14:creationId xmlns:p14="http://schemas.microsoft.com/office/powerpoint/2010/main" val="5808671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9C36F-8040-2C9C-3F57-520A3EF61E0A}"/>
              </a:ext>
            </a:extLst>
          </p:cNvPr>
          <p:cNvSpPr>
            <a:spLocks noGrp="1"/>
          </p:cNvSpPr>
          <p:nvPr>
            <p:ph type="title"/>
          </p:nvPr>
        </p:nvSpPr>
        <p:spPr/>
        <p:txBody>
          <a:bodyPr/>
          <a:lstStyle/>
          <a:p>
            <a:r>
              <a:rPr lang="en-US" dirty="0"/>
              <a:t>Things to do after.</a:t>
            </a:r>
          </a:p>
        </p:txBody>
      </p:sp>
      <p:sp>
        <p:nvSpPr>
          <p:cNvPr id="3" name="Content Placeholder 2">
            <a:extLst>
              <a:ext uri="{FF2B5EF4-FFF2-40B4-BE49-F238E27FC236}">
                <a16:creationId xmlns:a16="http://schemas.microsoft.com/office/drawing/2014/main" id="{EEA902D9-C86F-DA7E-EB94-C612E044C73D}"/>
              </a:ext>
            </a:extLst>
          </p:cNvPr>
          <p:cNvSpPr>
            <a:spLocks noGrp="1"/>
          </p:cNvSpPr>
          <p:nvPr>
            <p:ph idx="1"/>
          </p:nvPr>
        </p:nvSpPr>
        <p:spPr>
          <a:xfrm>
            <a:off x="838200" y="1379058"/>
            <a:ext cx="10515600" cy="4351338"/>
          </a:xfrm>
        </p:spPr>
        <p:txBody>
          <a:bodyPr/>
          <a:lstStyle/>
          <a:p>
            <a:r>
              <a:rPr lang="en-US" dirty="0"/>
              <a:t>Physical exercise</a:t>
            </a:r>
          </a:p>
          <a:p>
            <a:r>
              <a:rPr lang="en-US" dirty="0"/>
              <a:t>Keep busy</a:t>
            </a:r>
          </a:p>
          <a:p>
            <a:r>
              <a:rPr lang="en-US" dirty="0"/>
              <a:t>Reach out, talk to someone. Talk is the most healing medicine</a:t>
            </a:r>
          </a:p>
          <a:p>
            <a:r>
              <a:rPr lang="en-US" dirty="0"/>
              <a:t>Avoid drugs and alcohol</a:t>
            </a:r>
          </a:p>
          <a:p>
            <a:r>
              <a:rPr lang="en-US" dirty="0"/>
              <a:t>Sharing your feelings to others involved helps them and yourself.</a:t>
            </a:r>
          </a:p>
          <a:p>
            <a:r>
              <a:rPr lang="en-US" dirty="0"/>
              <a:t>Get plenty of rest. Remember dreams and flashbacks can happen, but are normal. They will decrease over time.</a:t>
            </a:r>
          </a:p>
          <a:p>
            <a:r>
              <a:rPr lang="en-US" dirty="0"/>
              <a:t>See handout for more info.</a:t>
            </a:r>
          </a:p>
        </p:txBody>
      </p:sp>
    </p:spTree>
    <p:extLst>
      <p:ext uri="{BB962C8B-B14F-4D97-AF65-F5344CB8AC3E}">
        <p14:creationId xmlns:p14="http://schemas.microsoft.com/office/powerpoint/2010/main" val="28507631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D54D88F-260A-5388-9593-DA97501E70BF}"/>
              </a:ext>
            </a:extLst>
          </p:cNvPr>
          <p:cNvSpPr txBox="1"/>
          <p:nvPr/>
        </p:nvSpPr>
        <p:spPr>
          <a:xfrm>
            <a:off x="233916" y="255181"/>
            <a:ext cx="9792586" cy="4647426"/>
          </a:xfrm>
          <a:prstGeom prst="rect">
            <a:avLst/>
          </a:prstGeom>
          <a:noFill/>
        </p:spPr>
        <p:txBody>
          <a:bodyPr wrap="square" rtlCol="0">
            <a:spAutoFit/>
          </a:bodyPr>
          <a:lstStyle/>
          <a:p>
            <a:r>
              <a:rPr lang="en-US" sz="3600" dirty="0"/>
              <a:t>For family members and friends</a:t>
            </a:r>
          </a:p>
          <a:p>
            <a:endParaRPr lang="en-US" sz="3600" dirty="0"/>
          </a:p>
          <a:p>
            <a:r>
              <a:rPr lang="en-US" sz="3200" dirty="0"/>
              <a:t>Listen carefully</a:t>
            </a:r>
          </a:p>
          <a:p>
            <a:r>
              <a:rPr lang="en-US" sz="3200" dirty="0"/>
              <a:t>Spend time with traumatized person</a:t>
            </a:r>
          </a:p>
          <a:p>
            <a:r>
              <a:rPr lang="en-US" sz="3200" dirty="0"/>
              <a:t>Offer a listening ear even if not asked for one.</a:t>
            </a:r>
          </a:p>
          <a:p>
            <a:r>
              <a:rPr lang="en-US" sz="3200" dirty="0"/>
              <a:t>Reassure that they are safe.</a:t>
            </a:r>
          </a:p>
          <a:p>
            <a:r>
              <a:rPr lang="en-US" sz="3200" dirty="0"/>
              <a:t>Give them some private time.</a:t>
            </a:r>
          </a:p>
          <a:p>
            <a:r>
              <a:rPr lang="en-US" sz="3200" dirty="0"/>
              <a:t>Don’t take their anger or other feelings personally</a:t>
            </a:r>
          </a:p>
          <a:p>
            <a:r>
              <a:rPr lang="en-US" sz="3200" dirty="0"/>
              <a:t>See handout for more.</a:t>
            </a:r>
          </a:p>
        </p:txBody>
      </p:sp>
      <p:pic>
        <p:nvPicPr>
          <p:cNvPr id="4098" name="Picture 2" descr="Image result for family pics">
            <a:extLst>
              <a:ext uri="{FF2B5EF4-FFF2-40B4-BE49-F238E27FC236}">
                <a16:creationId xmlns:a16="http://schemas.microsoft.com/office/drawing/2014/main" id="{42F4FA96-711F-A436-B14C-8A375D46C2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5916" y="4327451"/>
            <a:ext cx="4497351" cy="2275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09954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498841-163A-03D2-F500-149C55F6F873}"/>
              </a:ext>
            </a:extLst>
          </p:cNvPr>
          <p:cNvSpPr txBox="1"/>
          <p:nvPr/>
        </p:nvSpPr>
        <p:spPr>
          <a:xfrm>
            <a:off x="1190445" y="672859"/>
            <a:ext cx="10386204" cy="1446550"/>
          </a:xfrm>
          <a:prstGeom prst="rect">
            <a:avLst/>
          </a:prstGeom>
          <a:noFill/>
        </p:spPr>
        <p:txBody>
          <a:bodyPr wrap="square">
            <a:spAutoFit/>
          </a:bodyPr>
          <a:lstStyle/>
          <a:p>
            <a:r>
              <a:rPr lang="en-US" sz="4400" dirty="0"/>
              <a:t>Resistance to post stress may be best built by pre-incident/ pre-deployment training. </a:t>
            </a:r>
          </a:p>
        </p:txBody>
      </p:sp>
      <p:pic>
        <p:nvPicPr>
          <p:cNvPr id="2050" name="Picture 2" descr="Ski Patrol Blu ray">
            <a:extLst>
              <a:ext uri="{FF2B5EF4-FFF2-40B4-BE49-F238E27FC236}">
                <a16:creationId xmlns:a16="http://schemas.microsoft.com/office/drawing/2014/main" id="{475BAD3F-4ECD-9B74-28CC-D068238736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0008" y="2095500"/>
            <a:ext cx="8954218"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79292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6C5D1-5D6D-8184-2EC1-8C00A7918564}"/>
              </a:ext>
            </a:extLst>
          </p:cNvPr>
          <p:cNvSpPr>
            <a:spLocks noGrp="1"/>
          </p:cNvSpPr>
          <p:nvPr>
            <p:ph type="title"/>
          </p:nvPr>
        </p:nvSpPr>
        <p:spPr/>
        <p:txBody>
          <a:bodyPr/>
          <a:lstStyle/>
          <a:p>
            <a:r>
              <a:rPr lang="en-US" dirty="0"/>
              <a:t>Designate someone or team for each Patrol</a:t>
            </a:r>
          </a:p>
        </p:txBody>
      </p:sp>
      <p:sp>
        <p:nvSpPr>
          <p:cNvPr id="3" name="Content Placeholder 2">
            <a:extLst>
              <a:ext uri="{FF2B5EF4-FFF2-40B4-BE49-F238E27FC236}">
                <a16:creationId xmlns:a16="http://schemas.microsoft.com/office/drawing/2014/main" id="{A4541991-82EA-311A-8A28-EA894192AF44}"/>
              </a:ext>
            </a:extLst>
          </p:cNvPr>
          <p:cNvSpPr>
            <a:spLocks noGrp="1"/>
          </p:cNvSpPr>
          <p:nvPr>
            <p:ph idx="1"/>
          </p:nvPr>
        </p:nvSpPr>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Who should be on our patroller wellness team?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 I’m finding the good ones are the people that have been though their own ordeal and know how important it is not to let someone fall through the cracks.</a:t>
            </a:r>
          </a:p>
          <a:p>
            <a:pPr marL="0" indent="0">
              <a:buNone/>
            </a:pPr>
            <a:endParaRPr lang="en-US" dirty="0"/>
          </a:p>
        </p:txBody>
      </p:sp>
    </p:spTree>
    <p:extLst>
      <p:ext uri="{BB962C8B-B14F-4D97-AF65-F5344CB8AC3E}">
        <p14:creationId xmlns:p14="http://schemas.microsoft.com/office/powerpoint/2010/main" val="13133035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9BF36-C7DE-8286-35D1-69B47EA42C2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ED55F02-33DB-A603-661C-87F1D059FBD7}"/>
              </a:ext>
            </a:extLst>
          </p:cNvPr>
          <p:cNvSpPr>
            <a:spLocks noGrp="1"/>
          </p:cNvSpPr>
          <p:nvPr>
            <p:ph idx="1"/>
          </p:nvPr>
        </p:nvSpPr>
        <p:spPr>
          <a:xfrm>
            <a:off x="838200" y="792481"/>
            <a:ext cx="10515600" cy="1889760"/>
          </a:xfrm>
        </p:spPr>
        <p:txBody>
          <a:bodyPr>
            <a:no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This team should have some Peer Support type training.</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Learn about other types of group debriefings they might be involved in.</a:t>
            </a:r>
            <a:endParaRPr lang="en-US" sz="3600" dirty="0"/>
          </a:p>
        </p:txBody>
      </p:sp>
      <p:pic>
        <p:nvPicPr>
          <p:cNvPr id="4" name="Picture 3">
            <a:extLst>
              <a:ext uri="{FF2B5EF4-FFF2-40B4-BE49-F238E27FC236}">
                <a16:creationId xmlns:a16="http://schemas.microsoft.com/office/drawing/2014/main" id="{E6F1A150-9C1E-C91D-46BD-FB370928D91F}"/>
              </a:ext>
            </a:extLst>
          </p:cNvPr>
          <p:cNvPicPr>
            <a:picLocks noChangeAspect="1"/>
          </p:cNvPicPr>
          <p:nvPr/>
        </p:nvPicPr>
        <p:blipFill>
          <a:blip r:embed="rId2"/>
          <a:stretch>
            <a:fillRect/>
          </a:stretch>
        </p:blipFill>
        <p:spPr>
          <a:xfrm>
            <a:off x="290343" y="3180080"/>
            <a:ext cx="4759178" cy="3515360"/>
          </a:xfrm>
          <a:prstGeom prst="rect">
            <a:avLst/>
          </a:prstGeom>
        </p:spPr>
      </p:pic>
      <p:pic>
        <p:nvPicPr>
          <p:cNvPr id="1026" name="Picture 2" descr="The Benefits of Residential Rehab in Florida - Best Mental Health Blog">
            <a:extLst>
              <a:ext uri="{FF2B5EF4-FFF2-40B4-BE49-F238E27FC236}">
                <a16:creationId xmlns:a16="http://schemas.microsoft.com/office/drawing/2014/main" id="{EE5808A2-926C-7263-85EC-B60F9ABBA8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640" y="3429000"/>
            <a:ext cx="6618458" cy="3375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82127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7E8B6-869A-97C9-3EAF-9DBF5DAD63F9}"/>
              </a:ext>
            </a:extLst>
          </p:cNvPr>
          <p:cNvSpPr>
            <a:spLocks noGrp="1"/>
          </p:cNvSpPr>
          <p:nvPr>
            <p:ph type="title"/>
          </p:nvPr>
        </p:nvSpPr>
        <p:spPr>
          <a:xfrm>
            <a:off x="838200" y="365125"/>
            <a:ext cx="10515600" cy="23431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2898B0C9-3F4E-30BE-687A-5964219FC870}"/>
              </a:ext>
            </a:extLst>
          </p:cNvPr>
          <p:cNvSpPr>
            <a:spLocks noGrp="1"/>
          </p:cNvSpPr>
          <p:nvPr>
            <p:ph idx="1"/>
          </p:nvPr>
        </p:nvSpPr>
        <p:spPr>
          <a:xfrm>
            <a:off x="838200" y="894080"/>
            <a:ext cx="10515600" cy="5282883"/>
          </a:xfrm>
        </p:spPr>
        <p:txBody>
          <a:bodyPr>
            <a:normAutofit lnSpcReduction="1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mn-cs"/>
              </a:rPr>
              <a:t>Learn who and how to contact resources and how to help other get help.</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4800" dirty="0">
                <a:solidFill>
                  <a:prstClr val="black"/>
                </a:solidFill>
                <a:latin typeface="Calibri" panose="020F0502020204030204"/>
              </a:rPr>
              <a:t>Make contact with those resources ahead of time and create a working relationship. (Ems, law enforcement, fire Chaplin's. State or local agencies trained for this.</a:t>
            </a:r>
            <a:endPar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Tree>
    <p:extLst>
      <p:ext uri="{BB962C8B-B14F-4D97-AF65-F5344CB8AC3E}">
        <p14:creationId xmlns:p14="http://schemas.microsoft.com/office/powerpoint/2010/main" val="22998685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30593-C997-D07F-2E55-AFADBF320F3A}"/>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0A00A1D1-50C8-B004-7CB9-51C9AF40FEDA}"/>
              </a:ext>
            </a:extLst>
          </p:cNvPr>
          <p:cNvSpPr>
            <a:spLocks noGrp="1"/>
          </p:cNvSpPr>
          <p:nvPr>
            <p:ph idx="1"/>
          </p:nvPr>
        </p:nvSpPr>
        <p:spPr>
          <a:xfrm>
            <a:off x="838200" y="255181"/>
            <a:ext cx="10515600" cy="5921782"/>
          </a:xfrm>
        </p:spPr>
        <p:txBody>
          <a:bodyPr/>
          <a:lstStyle/>
          <a:p>
            <a:pPr marL="0" indent="0">
              <a:buNone/>
            </a:pPr>
            <a:r>
              <a:rPr lang="en-US" sz="4400" b="1" dirty="0"/>
              <a:t>Write it into your patrol policy how and who should get notified</a:t>
            </a:r>
          </a:p>
          <a:p>
            <a:pPr marL="0" indent="0">
              <a:buNone/>
            </a:pPr>
            <a:r>
              <a:rPr lang="en-US" sz="4400" b="1" dirty="0"/>
              <a:t>when a incident that might create stress or adversely affect one of our own.</a:t>
            </a:r>
          </a:p>
          <a:p>
            <a:pPr marL="0" indent="0">
              <a:buNone/>
            </a:pPr>
            <a:endParaRPr lang="en-US" b="1" dirty="0"/>
          </a:p>
          <a:p>
            <a:pPr marL="0" indent="0">
              <a:buNone/>
            </a:pPr>
            <a:r>
              <a:rPr lang="en-US" sz="4800" b="1" dirty="0"/>
              <a:t>Create a division patroller wellness working group to assist other patrols by sharing ideas and resources as needed.</a:t>
            </a:r>
          </a:p>
          <a:p>
            <a:pPr marL="0" indent="0">
              <a:buNone/>
            </a:pPr>
            <a:endParaRPr lang="en-US" dirty="0"/>
          </a:p>
        </p:txBody>
      </p:sp>
    </p:spTree>
    <p:extLst>
      <p:ext uri="{BB962C8B-B14F-4D97-AF65-F5344CB8AC3E}">
        <p14:creationId xmlns:p14="http://schemas.microsoft.com/office/powerpoint/2010/main" val="26778522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480B5-185F-D520-D7A7-B8DA106BD3C1}"/>
              </a:ext>
            </a:extLst>
          </p:cNvPr>
          <p:cNvSpPr>
            <a:spLocks noGrp="1"/>
          </p:cNvSpPr>
          <p:nvPr>
            <p:ph type="title"/>
          </p:nvPr>
        </p:nvSpPr>
        <p:spPr/>
        <p:txBody>
          <a:bodyPr/>
          <a:lstStyle/>
          <a:p>
            <a:r>
              <a:rPr lang="en-US" dirty="0"/>
              <a:t>Everyone will be asking you questions and asking how you are doing.</a:t>
            </a:r>
          </a:p>
        </p:txBody>
      </p:sp>
      <p:sp>
        <p:nvSpPr>
          <p:cNvPr id="3" name="Content Placeholder 2">
            <a:extLst>
              <a:ext uri="{FF2B5EF4-FFF2-40B4-BE49-F238E27FC236}">
                <a16:creationId xmlns:a16="http://schemas.microsoft.com/office/drawing/2014/main" id="{1C090E02-9DD4-3DEC-E2C5-668DBE471B9D}"/>
              </a:ext>
            </a:extLst>
          </p:cNvPr>
          <p:cNvSpPr>
            <a:spLocks noGrp="1"/>
          </p:cNvSpPr>
          <p:nvPr>
            <p:ph idx="1"/>
          </p:nvPr>
        </p:nvSpPr>
        <p:spPr/>
        <p:txBody>
          <a:bodyPr/>
          <a:lstStyle/>
          <a:p>
            <a:r>
              <a:rPr lang="en-US" dirty="0"/>
              <a:t>Plan your response to these questions by who is asking them.</a:t>
            </a:r>
          </a:p>
        </p:txBody>
      </p:sp>
      <p:pic>
        <p:nvPicPr>
          <p:cNvPr id="4" name="Picture 3">
            <a:extLst>
              <a:ext uri="{FF2B5EF4-FFF2-40B4-BE49-F238E27FC236}">
                <a16:creationId xmlns:a16="http://schemas.microsoft.com/office/drawing/2014/main" id="{4580631B-0317-28D0-CFDF-3B9A06A1DA25}"/>
              </a:ext>
            </a:extLst>
          </p:cNvPr>
          <p:cNvPicPr>
            <a:picLocks noChangeAspect="1"/>
          </p:cNvPicPr>
          <p:nvPr/>
        </p:nvPicPr>
        <p:blipFill>
          <a:blip r:embed="rId2"/>
          <a:stretch>
            <a:fillRect/>
          </a:stretch>
        </p:blipFill>
        <p:spPr>
          <a:xfrm>
            <a:off x="981739" y="2273190"/>
            <a:ext cx="10228521" cy="4219685"/>
          </a:xfrm>
          <a:prstGeom prst="rect">
            <a:avLst/>
          </a:prstGeom>
        </p:spPr>
      </p:pic>
    </p:spTree>
    <p:extLst>
      <p:ext uri="{BB962C8B-B14F-4D97-AF65-F5344CB8AC3E}">
        <p14:creationId xmlns:p14="http://schemas.microsoft.com/office/powerpoint/2010/main" val="10627580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31A10-9DDC-B6FE-8B60-6AF5816FB910}"/>
              </a:ext>
            </a:extLst>
          </p:cNvPr>
          <p:cNvSpPr>
            <a:spLocks noGrp="1"/>
          </p:cNvSpPr>
          <p:nvPr>
            <p:ph type="title"/>
          </p:nvPr>
        </p:nvSpPr>
        <p:spPr/>
        <p:txBody>
          <a:bodyPr>
            <a:normAutofit fontScale="90000"/>
          </a:bodyPr>
          <a:lstStyle/>
          <a:p>
            <a:r>
              <a:rPr lang="en-US" dirty="0"/>
              <a:t> What do you say to the general public?</a:t>
            </a:r>
            <a:br>
              <a:rPr lang="en-US" dirty="0"/>
            </a:br>
            <a:r>
              <a:rPr lang="en-US" dirty="0"/>
              <a:t>  </a:t>
            </a:r>
            <a:r>
              <a:rPr lang="en-US" sz="4800" b="1" dirty="0" err="1"/>
              <a:t>Mork</a:t>
            </a:r>
            <a:r>
              <a:rPr lang="en-US" sz="4800" b="1" dirty="0"/>
              <a:t> from </a:t>
            </a:r>
            <a:r>
              <a:rPr lang="en-US" sz="4800" b="1" dirty="0" err="1"/>
              <a:t>Ork</a:t>
            </a:r>
            <a:r>
              <a:rPr lang="en-US" sz="4800" b="1" dirty="0"/>
              <a:t>.</a:t>
            </a:r>
          </a:p>
        </p:txBody>
      </p:sp>
      <p:pic>
        <p:nvPicPr>
          <p:cNvPr id="5" name="Content Placeholder 4">
            <a:extLst>
              <a:ext uri="{FF2B5EF4-FFF2-40B4-BE49-F238E27FC236}">
                <a16:creationId xmlns:a16="http://schemas.microsoft.com/office/drawing/2014/main" id="{7C3EEA96-3602-3C1F-BB0F-BEA943104A4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7146" y="1616260"/>
            <a:ext cx="5625702" cy="5167312"/>
          </a:xfrm>
        </p:spPr>
      </p:pic>
      <p:pic>
        <p:nvPicPr>
          <p:cNvPr id="3" name="Picture 2">
            <a:extLst>
              <a:ext uri="{FF2B5EF4-FFF2-40B4-BE49-F238E27FC236}">
                <a16:creationId xmlns:a16="http://schemas.microsoft.com/office/drawing/2014/main" id="{DC990E93-BEF6-8F1E-44F6-ED6AF7F6FB91}"/>
              </a:ext>
            </a:extLst>
          </p:cNvPr>
          <p:cNvPicPr>
            <a:picLocks noChangeAspect="1"/>
          </p:cNvPicPr>
          <p:nvPr/>
        </p:nvPicPr>
        <p:blipFill>
          <a:blip r:embed="rId4"/>
          <a:stretch>
            <a:fillRect/>
          </a:stretch>
        </p:blipFill>
        <p:spPr>
          <a:xfrm>
            <a:off x="5954233" y="1509824"/>
            <a:ext cx="6145619" cy="5420188"/>
          </a:xfrm>
          <a:prstGeom prst="rect">
            <a:avLst/>
          </a:prstGeom>
        </p:spPr>
      </p:pic>
    </p:spTree>
    <p:extLst>
      <p:ext uri="{BB962C8B-B14F-4D97-AF65-F5344CB8AC3E}">
        <p14:creationId xmlns:p14="http://schemas.microsoft.com/office/powerpoint/2010/main" val="10082295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68018-2A07-9518-2494-5DDD26CED595}"/>
              </a:ext>
            </a:extLst>
          </p:cNvPr>
          <p:cNvSpPr>
            <a:spLocks noGrp="1"/>
          </p:cNvSpPr>
          <p:nvPr>
            <p:ph type="title"/>
          </p:nvPr>
        </p:nvSpPr>
        <p:spPr/>
        <p:txBody>
          <a:bodyPr>
            <a:normAutofit fontScale="90000"/>
          </a:bodyPr>
          <a:lstStyle/>
          <a:p>
            <a:r>
              <a:rPr lang="en-US" sz="5400" b="1" dirty="0"/>
              <a:t>What do you say to close friends and family?</a:t>
            </a:r>
            <a:br>
              <a:rPr lang="en-US" sz="5400" b="1" dirty="0"/>
            </a:br>
            <a:r>
              <a:rPr lang="en-US" sz="5400" b="1" dirty="0"/>
              <a:t>Robin Williams as we knew him.</a:t>
            </a:r>
          </a:p>
        </p:txBody>
      </p:sp>
      <p:pic>
        <p:nvPicPr>
          <p:cNvPr id="5" name="Content Placeholder 4">
            <a:extLst>
              <a:ext uri="{FF2B5EF4-FFF2-40B4-BE49-F238E27FC236}">
                <a16:creationId xmlns:a16="http://schemas.microsoft.com/office/drawing/2014/main" id="{46BDDE7E-3383-FE95-2181-EC015031330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62717" y="2062716"/>
            <a:ext cx="5610186" cy="4631998"/>
          </a:xfrm>
        </p:spPr>
      </p:pic>
      <p:sp>
        <p:nvSpPr>
          <p:cNvPr id="3" name="TextBox 2">
            <a:extLst>
              <a:ext uri="{FF2B5EF4-FFF2-40B4-BE49-F238E27FC236}">
                <a16:creationId xmlns:a16="http://schemas.microsoft.com/office/drawing/2014/main" id="{60155B6A-868B-FC48-CFDE-3977C7CE70BB}"/>
              </a:ext>
            </a:extLst>
          </p:cNvPr>
          <p:cNvSpPr txBox="1"/>
          <p:nvPr/>
        </p:nvSpPr>
        <p:spPr>
          <a:xfrm>
            <a:off x="6390167" y="2169042"/>
            <a:ext cx="4657061" cy="369332"/>
          </a:xfrm>
          <a:prstGeom prst="rect">
            <a:avLst/>
          </a:prstGeom>
          <a:noFill/>
        </p:spPr>
        <p:txBody>
          <a:bodyPr wrap="square" rtlCol="0">
            <a:spAutoFit/>
          </a:bodyPr>
          <a:lstStyle/>
          <a:p>
            <a:r>
              <a:rPr lang="en-US" dirty="0"/>
              <a:t>                        I’m OK</a:t>
            </a:r>
          </a:p>
        </p:txBody>
      </p:sp>
    </p:spTree>
    <p:extLst>
      <p:ext uri="{BB962C8B-B14F-4D97-AF65-F5344CB8AC3E}">
        <p14:creationId xmlns:p14="http://schemas.microsoft.com/office/powerpoint/2010/main" val="7182026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76C7C-7247-21BF-841F-BAB63A836465}"/>
              </a:ext>
            </a:extLst>
          </p:cNvPr>
          <p:cNvSpPr>
            <a:spLocks noGrp="1"/>
          </p:cNvSpPr>
          <p:nvPr>
            <p:ph type="title"/>
          </p:nvPr>
        </p:nvSpPr>
        <p:spPr>
          <a:xfrm>
            <a:off x="838200" y="365125"/>
            <a:ext cx="10515600" cy="614589"/>
          </a:xfrm>
        </p:spPr>
        <p:txBody>
          <a:bodyPr>
            <a:normAutofit fontScale="90000"/>
          </a:bodyPr>
          <a:lstStyle/>
          <a:p>
            <a:r>
              <a:rPr lang="en-US" dirty="0"/>
              <a:t>            </a:t>
            </a:r>
            <a:r>
              <a:rPr lang="en-US" sz="4900" b="1" dirty="0"/>
              <a:t>Robin Williams we did not see.</a:t>
            </a:r>
          </a:p>
        </p:txBody>
      </p:sp>
      <p:pic>
        <p:nvPicPr>
          <p:cNvPr id="4" name="Content Placeholder 4">
            <a:extLst>
              <a:ext uri="{FF2B5EF4-FFF2-40B4-BE49-F238E27FC236}">
                <a16:creationId xmlns:a16="http://schemas.microsoft.com/office/drawing/2014/main" id="{ED100954-9B35-440D-C8EF-E9448BF0865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40475" y="979489"/>
            <a:ext cx="7911050" cy="4134772"/>
          </a:xfrm>
        </p:spPr>
      </p:pic>
      <p:sp>
        <p:nvSpPr>
          <p:cNvPr id="5" name="TextBox 4">
            <a:extLst>
              <a:ext uri="{FF2B5EF4-FFF2-40B4-BE49-F238E27FC236}">
                <a16:creationId xmlns:a16="http://schemas.microsoft.com/office/drawing/2014/main" id="{167BC1F5-5CD7-5356-1AA2-325C7F450796}"/>
              </a:ext>
            </a:extLst>
          </p:cNvPr>
          <p:cNvSpPr txBox="1"/>
          <p:nvPr/>
        </p:nvSpPr>
        <p:spPr>
          <a:xfrm>
            <a:off x="393404" y="5348178"/>
            <a:ext cx="11121655" cy="1077218"/>
          </a:xfrm>
          <a:prstGeom prst="rect">
            <a:avLst/>
          </a:prstGeom>
          <a:noFill/>
        </p:spPr>
        <p:txBody>
          <a:bodyPr wrap="square" rtlCol="0">
            <a:spAutoFit/>
          </a:bodyPr>
          <a:lstStyle/>
          <a:p>
            <a:r>
              <a:rPr lang="en-US" sz="3200" b="1" dirty="0"/>
              <a:t>Just asking if they are </a:t>
            </a:r>
            <a:r>
              <a:rPr lang="en-US" sz="3200" b="1" dirty="0">
                <a:latin typeface="Arial Black" panose="020B0A04020102020204" pitchFamily="34" charset="0"/>
              </a:rPr>
              <a:t>ok</a:t>
            </a:r>
            <a:r>
              <a:rPr lang="en-US" sz="3200" b="1" dirty="0"/>
              <a:t> might not be enough. </a:t>
            </a:r>
          </a:p>
          <a:p>
            <a:r>
              <a:rPr lang="en-US" sz="3200" b="1" dirty="0"/>
              <a:t>This is why the peer support team or person follows up</a:t>
            </a:r>
            <a:r>
              <a:rPr lang="en-US" b="1" dirty="0"/>
              <a:t>.</a:t>
            </a:r>
          </a:p>
        </p:txBody>
      </p:sp>
    </p:spTree>
    <p:extLst>
      <p:ext uri="{BB962C8B-B14F-4D97-AF65-F5344CB8AC3E}">
        <p14:creationId xmlns:p14="http://schemas.microsoft.com/office/powerpoint/2010/main" val="15809721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49284-A988-C0D7-57FE-0E602F092AFD}"/>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AD65683C-BFA8-22E8-79FC-83AE8F17123B}"/>
              </a:ext>
            </a:extLst>
          </p:cNvPr>
          <p:cNvPicPr>
            <a:picLocks noGrp="1" noChangeAspect="1"/>
          </p:cNvPicPr>
          <p:nvPr>
            <p:ph idx="1"/>
          </p:nvPr>
        </p:nvPicPr>
        <p:blipFill>
          <a:blip r:embed="rId2"/>
          <a:stretch>
            <a:fillRect/>
          </a:stretch>
        </p:blipFill>
        <p:spPr>
          <a:xfrm>
            <a:off x="839788" y="0"/>
            <a:ext cx="10122011" cy="6926952"/>
          </a:xfrm>
        </p:spPr>
      </p:pic>
      <p:sp>
        <p:nvSpPr>
          <p:cNvPr id="4" name="Text Placeholder 3">
            <a:extLst>
              <a:ext uri="{FF2B5EF4-FFF2-40B4-BE49-F238E27FC236}">
                <a16:creationId xmlns:a16="http://schemas.microsoft.com/office/drawing/2014/main" id="{CA973025-0246-B401-8161-23BEE9215EA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4041957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21FFD-5EBE-7579-5F2B-E8BF59211D6F}"/>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DF74956C-3BDB-7B28-F1AF-903608DC9623}"/>
              </a:ext>
            </a:extLst>
          </p:cNvPr>
          <p:cNvPicPr>
            <a:picLocks noGrp="1" noChangeAspect="1"/>
          </p:cNvPicPr>
          <p:nvPr>
            <p:ph idx="1"/>
          </p:nvPr>
        </p:nvPicPr>
        <p:blipFill>
          <a:blip r:embed="rId2"/>
          <a:stretch>
            <a:fillRect/>
          </a:stretch>
        </p:blipFill>
        <p:spPr>
          <a:xfrm>
            <a:off x="469090" y="365125"/>
            <a:ext cx="11269253" cy="6127749"/>
          </a:xfrm>
        </p:spPr>
      </p:pic>
    </p:spTree>
    <p:extLst>
      <p:ext uri="{BB962C8B-B14F-4D97-AF65-F5344CB8AC3E}">
        <p14:creationId xmlns:p14="http://schemas.microsoft.com/office/powerpoint/2010/main" val="28111576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18C64-A231-D983-CDAD-FF8FEF7D3E7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1248880F-AD72-202C-CDFF-A4565D44E070}"/>
              </a:ext>
            </a:extLst>
          </p:cNvPr>
          <p:cNvPicPr>
            <a:picLocks noGrp="1" noChangeAspect="1"/>
          </p:cNvPicPr>
          <p:nvPr>
            <p:ph idx="1"/>
          </p:nvPr>
        </p:nvPicPr>
        <p:blipFill>
          <a:blip r:embed="rId2"/>
          <a:stretch>
            <a:fillRect/>
          </a:stretch>
        </p:blipFill>
        <p:spPr>
          <a:xfrm>
            <a:off x="125389" y="159488"/>
            <a:ext cx="12272174" cy="6539024"/>
          </a:xfrm>
        </p:spPr>
      </p:pic>
    </p:spTree>
    <p:extLst>
      <p:ext uri="{BB962C8B-B14F-4D97-AF65-F5344CB8AC3E}">
        <p14:creationId xmlns:p14="http://schemas.microsoft.com/office/powerpoint/2010/main" val="35234152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6DE9D-E17F-B3BA-4FB6-79C6E7BDF5A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0C116F1A-6574-7AD4-1838-4EF735EC8CD9}"/>
              </a:ext>
            </a:extLst>
          </p:cNvPr>
          <p:cNvPicPr>
            <a:picLocks noGrp="1" noChangeAspect="1"/>
          </p:cNvPicPr>
          <p:nvPr>
            <p:ph idx="1"/>
          </p:nvPr>
        </p:nvPicPr>
        <p:blipFill>
          <a:blip r:embed="rId2"/>
          <a:stretch>
            <a:fillRect/>
          </a:stretch>
        </p:blipFill>
        <p:spPr>
          <a:xfrm>
            <a:off x="-456075" y="202019"/>
            <a:ext cx="12449601" cy="6390167"/>
          </a:xfrm>
        </p:spPr>
      </p:pic>
    </p:spTree>
    <p:extLst>
      <p:ext uri="{BB962C8B-B14F-4D97-AF65-F5344CB8AC3E}">
        <p14:creationId xmlns:p14="http://schemas.microsoft.com/office/powerpoint/2010/main" val="37825362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1CB94-7FE5-58D9-29C0-4FFFAF4D3AEA}"/>
              </a:ext>
            </a:extLst>
          </p:cNvPr>
          <p:cNvSpPr>
            <a:spLocks noGrp="1"/>
          </p:cNvSpPr>
          <p:nvPr>
            <p:ph type="title"/>
          </p:nvPr>
        </p:nvSpPr>
        <p:spPr>
          <a:xfrm>
            <a:off x="838200" y="132080"/>
            <a:ext cx="10515600" cy="2082799"/>
          </a:xfrm>
        </p:spPr>
        <p:txBody>
          <a:bodyPr>
            <a:normAutofit fontScale="90000"/>
          </a:bodyPr>
          <a:lstStyle/>
          <a:p>
            <a:r>
              <a:rPr lang="en-US" b="1" dirty="0"/>
              <a:t>AGAIN</a:t>
            </a:r>
            <a:br>
              <a:rPr lang="en-US" b="1" dirty="0"/>
            </a:br>
            <a:r>
              <a:rPr lang="en-US" b="1" dirty="0"/>
              <a:t>We teach, train and practice what we need to do </a:t>
            </a:r>
            <a:r>
              <a:rPr lang="en-US" sz="4400" b="1" dirty="0"/>
              <a:t>during an incident.</a:t>
            </a:r>
            <a:br>
              <a:rPr lang="en-US" sz="4400" dirty="0"/>
            </a:br>
            <a:endParaRPr lang="en-US" dirty="0"/>
          </a:p>
        </p:txBody>
      </p:sp>
      <p:sp>
        <p:nvSpPr>
          <p:cNvPr id="3" name="Content Placeholder 2">
            <a:extLst>
              <a:ext uri="{FF2B5EF4-FFF2-40B4-BE49-F238E27FC236}">
                <a16:creationId xmlns:a16="http://schemas.microsoft.com/office/drawing/2014/main" id="{35362233-B3A1-07CE-D776-A90240FA21F7}"/>
              </a:ext>
            </a:extLst>
          </p:cNvPr>
          <p:cNvSpPr>
            <a:spLocks noGrp="1"/>
          </p:cNvSpPr>
          <p:nvPr>
            <p:ph idx="1"/>
          </p:nvPr>
        </p:nvSpPr>
        <p:spPr/>
        <p:txBody>
          <a:bodyPr>
            <a:normAutofit/>
          </a:bodyPr>
          <a:lstStyle/>
          <a:p>
            <a:pPr marL="0" indent="0">
              <a:buNone/>
            </a:pPr>
            <a:r>
              <a:rPr lang="en-US" sz="5400" dirty="0"/>
              <a:t>We need to teach, train and practice what to expect after the incident.</a:t>
            </a:r>
          </a:p>
        </p:txBody>
      </p:sp>
      <p:pic>
        <p:nvPicPr>
          <p:cNvPr id="4" name="Picture 3">
            <a:extLst>
              <a:ext uri="{FF2B5EF4-FFF2-40B4-BE49-F238E27FC236}">
                <a16:creationId xmlns:a16="http://schemas.microsoft.com/office/drawing/2014/main" id="{C35A5ECE-6047-7AC2-2C00-2402853D72EA}"/>
              </a:ext>
            </a:extLst>
          </p:cNvPr>
          <p:cNvPicPr>
            <a:picLocks noChangeAspect="1"/>
          </p:cNvPicPr>
          <p:nvPr/>
        </p:nvPicPr>
        <p:blipFill>
          <a:blip r:embed="rId2"/>
          <a:stretch>
            <a:fillRect/>
          </a:stretch>
        </p:blipFill>
        <p:spPr>
          <a:xfrm>
            <a:off x="90494" y="3429000"/>
            <a:ext cx="5791199" cy="3158453"/>
          </a:xfrm>
          <a:prstGeom prst="rect">
            <a:avLst/>
          </a:prstGeom>
        </p:spPr>
      </p:pic>
      <p:pic>
        <p:nvPicPr>
          <p:cNvPr id="2052" name="Picture 4" descr="Grown Man Crying Stock Photos - Free &amp; Royalty-Free Stock Photos from ...">
            <a:extLst>
              <a:ext uri="{FF2B5EF4-FFF2-40B4-BE49-F238E27FC236}">
                <a16:creationId xmlns:a16="http://schemas.microsoft.com/office/drawing/2014/main" id="{FB6CA76F-DBEA-A06E-0DA5-B291B13AE9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404429"/>
            <a:ext cx="5365898" cy="3255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62542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FF77A-1FCA-9283-7307-E17BB926A690}"/>
              </a:ext>
            </a:extLst>
          </p:cNvPr>
          <p:cNvSpPr>
            <a:spLocks noGrp="1"/>
          </p:cNvSpPr>
          <p:nvPr>
            <p:ph type="title"/>
          </p:nvPr>
        </p:nvSpPr>
        <p:spPr/>
        <p:txBody>
          <a:bodyPr/>
          <a:lstStyle/>
          <a:p>
            <a:r>
              <a:rPr lang="en-US" dirty="0">
                <a:hlinkClick r:id="rId2"/>
              </a:rPr>
              <a:t>https://youtu.be/Qop5XLgwkNc</a:t>
            </a:r>
            <a:br>
              <a:rPr lang="en-US" dirty="0"/>
            </a:br>
            <a:endParaRPr lang="en-US" dirty="0"/>
          </a:p>
        </p:txBody>
      </p:sp>
      <p:pic>
        <p:nvPicPr>
          <p:cNvPr id="2050" name="Picture 2" descr="All images">
            <a:extLst>
              <a:ext uri="{FF2B5EF4-FFF2-40B4-BE49-F238E27FC236}">
                <a16:creationId xmlns:a16="http://schemas.microsoft.com/office/drawing/2014/main" id="{86944C8A-678D-C64F-82B9-E77A61EF699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97172" y="2667793"/>
            <a:ext cx="9335386" cy="3935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30145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37079</TotalTime>
  <Words>1884</Words>
  <Application>Microsoft Office PowerPoint</Application>
  <PresentationFormat>Widescreen</PresentationFormat>
  <Paragraphs>123</Paragraphs>
  <Slides>43</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43</vt:i4>
      </vt:variant>
    </vt:vector>
  </HeadingPairs>
  <TitlesOfParts>
    <vt:vector size="52" baseType="lpstr">
      <vt:lpstr>Arial</vt:lpstr>
      <vt:lpstr>Arial Black</vt:lpstr>
      <vt:lpstr>Calibri</vt:lpstr>
      <vt:lpstr>Calibri Light</vt:lpstr>
      <vt:lpstr>Helvetica Neue</vt:lpstr>
      <vt:lpstr>inherit</vt:lpstr>
      <vt:lpstr>Roboto</vt:lpstr>
      <vt:lpstr>Source Serif Pro</vt:lpstr>
      <vt:lpstr>Office Theme</vt:lpstr>
      <vt:lpstr>Patroller Wellness 101</vt:lpstr>
      <vt:lpstr>Todays goal is to present a 101 class or ‘Patroller Wellness’ awareness class to all of our patrollers. This is done in a mandatory training or it can be put on video and put online with mandatory viewing. </vt:lpstr>
      <vt:lpstr>NSP The Patroller Wellness Task Force  Goals and Objectives  </vt:lpstr>
      <vt:lpstr>PowerPoint Presentation</vt:lpstr>
      <vt:lpstr>PowerPoint Presentation</vt:lpstr>
      <vt:lpstr>PowerPoint Presentation</vt:lpstr>
      <vt:lpstr>Raise your hand if you have responded to a really good call. I’m talking about the ones where the patient was wrapped around a tree or legs or arms were not pointing in the right direction. Maybe there was lots of blood. You know the kind I'm talking about.  </vt:lpstr>
      <vt:lpstr>Why do we say it was a good call?</vt:lpstr>
      <vt:lpstr>          We are not normal   </vt:lpstr>
      <vt:lpstr>PowerPoint Presentation</vt:lpstr>
      <vt:lpstr>Today I want you to learn!</vt:lpstr>
      <vt:lpstr>PowerPoint Presentation</vt:lpstr>
      <vt:lpstr>Patrollers are not all the same or have the same background</vt:lpstr>
      <vt:lpstr>Think about our patrollers who has not seen a bad call or have been on that call and may not be ok after it. </vt:lpstr>
      <vt:lpstr>Previous personal traumatic experience</vt:lpstr>
      <vt:lpstr>Retention of patrollers</vt:lpstr>
      <vt:lpstr>If their own life was threatened </vt:lpstr>
      <vt:lpstr>PowerPoint Presentation</vt:lpstr>
      <vt:lpstr>PowerPoint Presentation</vt:lpstr>
      <vt:lpstr>PowerPoint Presentation</vt:lpstr>
      <vt:lpstr>Physical reactions Exhaustion Nausea/vomiting Weakness Difficulty breathing Chest pains Rapid heart rate Headaches Dry mouth/always thirsty Elevated blood pressure Fainting/dizziness Exacerbation of allergy problems Symptoms of shock </vt:lpstr>
      <vt:lpstr>Cognitive reactions Blaming attitude Confusion Reduced attention span Flashbacks Poor concentration/loss of confidence Negative self-talk/loss of confidence Decreased awareness Troubled thoughts Nightmares Easily distracted Short-term memory disturbance Time/place/person distortion </vt:lpstr>
      <vt:lpstr>Emotional reactions Frustration Strong need for recognition of what they experienced Anxiety Guilt/feeling strongly for victims Sense of loss Anger Denial Fear of loss of control Irritability/agitation Depression Feeling overwhelmed Feeling isolated Loss of emotional control </vt:lpstr>
      <vt:lpstr>Behavioral reactions Emotional outbursts Change in activity level Disturbed sleep Increase in smoking Easily startled/ hyper-vigilance Antisocial behavior Withdrawal Change in eating habits (increase or decrease in food consumption) Difficulty relaxing Fidgety/restless Increased use of alcohol and other drugs Change in sex drive </vt:lpstr>
      <vt:lpstr>Reaction to a stressful event</vt:lpstr>
      <vt:lpstr>             333    3 days, 3 weeks, 3 months                     911       9 hours 1 day 1 week    </vt:lpstr>
      <vt:lpstr>Things to do after.</vt:lpstr>
      <vt:lpstr>PowerPoint Presentation</vt:lpstr>
      <vt:lpstr>PowerPoint Presentation</vt:lpstr>
      <vt:lpstr>Designate someone or team for each Patrol</vt:lpstr>
      <vt:lpstr>PowerPoint Presentation</vt:lpstr>
      <vt:lpstr>PowerPoint Presentation</vt:lpstr>
      <vt:lpstr>PowerPoint Presentation</vt:lpstr>
      <vt:lpstr>Everyone will be asking you questions and asking how you are doing.</vt:lpstr>
      <vt:lpstr> What do you say to the general public?   Mork from Ork.</vt:lpstr>
      <vt:lpstr>What do you say to close friends and family? Robin Williams as we knew him.</vt:lpstr>
      <vt:lpstr>            Robin Williams we did not see.</vt:lpstr>
      <vt:lpstr>PowerPoint Presentation</vt:lpstr>
      <vt:lpstr>PowerPoint Presentation</vt:lpstr>
      <vt:lpstr>PowerPoint Presentation</vt:lpstr>
      <vt:lpstr>PowerPoint Presentation</vt:lpstr>
      <vt:lpstr>AGAIN We teach, train and practice what we need to do during an incident. </vt:lpstr>
      <vt:lpstr>https://youtu.be/Qop5XLgwkNc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Patroller Wellness</dc:title>
  <dc:creator>Jeff Azure</dc:creator>
  <cp:lastModifiedBy>Jeff Azure</cp:lastModifiedBy>
  <cp:revision>15</cp:revision>
  <dcterms:created xsi:type="dcterms:W3CDTF">2024-08-15T18:22:25Z</dcterms:created>
  <dcterms:modified xsi:type="dcterms:W3CDTF">2024-10-28T16:59:40Z</dcterms:modified>
</cp:coreProperties>
</file>